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7" r:id="rId2"/>
    <p:sldId id="268" r:id="rId3"/>
    <p:sldId id="257" r:id="rId4"/>
    <p:sldId id="258" r:id="rId5"/>
    <p:sldId id="283" r:id="rId6"/>
    <p:sldId id="282" r:id="rId7"/>
    <p:sldId id="281" r:id="rId8"/>
    <p:sldId id="260" r:id="rId9"/>
    <p:sldId id="272" r:id="rId10"/>
    <p:sldId id="276" r:id="rId11"/>
    <p:sldId id="275" r:id="rId12"/>
    <p:sldId id="277" r:id="rId13"/>
    <p:sldId id="271" r:id="rId14"/>
    <p:sldId id="279" r:id="rId15"/>
    <p:sldId id="284" r:id="rId16"/>
    <p:sldId id="265" r:id="rId17"/>
    <p:sldId id="293" r:id="rId18"/>
    <p:sldId id="274" r:id="rId19"/>
    <p:sldId id="285" r:id="rId20"/>
    <p:sldId id="286" r:id="rId21"/>
    <p:sldId id="280" r:id="rId22"/>
    <p:sldId id="261" r:id="rId23"/>
    <p:sldId id="288" r:id="rId24"/>
    <p:sldId id="290" r:id="rId25"/>
    <p:sldId id="294" r:id="rId26"/>
    <p:sldId id="291" r:id="rId27"/>
    <p:sldId id="295" r:id="rId28"/>
    <p:sldId id="296" r:id="rId29"/>
    <p:sldId id="297" r:id="rId30"/>
    <p:sldId id="278" r:id="rId31"/>
    <p:sldId id="26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69F272-BF82-44F4-92D0-8510227F91E3}" v="44" dt="2023-08-22T11:32:22.325"/>
    <p1510:client id="{BC7A855D-409A-4998-AEF3-F86999A3D1DB}" v="6" dt="2023-08-23T07:24:30.408"/>
    <p1510:client id="{D00D4637-AA94-46AD-866A-37C5C79DC029}" v="2569" dt="2023-08-23T06:27:32.4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91647E-A260-41F2-B10D-3BCCDDF23B04}" type="doc">
      <dgm:prSet loTypeId="urn:microsoft.com/office/officeart/2005/8/layout/vList5" loCatId="list" qsTypeId="urn:microsoft.com/office/officeart/2005/8/quickstyle/simple2" qsCatId="simple" csTypeId="urn:microsoft.com/office/officeart/2005/8/colors/colorful1" csCatId="colorful"/>
      <dgm:spPr/>
      <dgm:t>
        <a:bodyPr/>
        <a:lstStyle/>
        <a:p>
          <a:endParaRPr lang="en-US"/>
        </a:p>
      </dgm:t>
    </dgm:pt>
    <dgm:pt modelId="{9FDF0783-34BE-4F49-A803-9BDAF875D201}">
      <dgm:prSet/>
      <dgm:spPr/>
      <dgm:t>
        <a:bodyPr/>
        <a:lstStyle/>
        <a:p>
          <a:r>
            <a:rPr lang="en-US" b="1" dirty="0"/>
            <a:t>Kwality Walls</a:t>
          </a:r>
          <a:endParaRPr lang="en-US" dirty="0"/>
        </a:p>
      </dgm:t>
    </dgm:pt>
    <dgm:pt modelId="{CF4382F3-62D5-4F3E-B747-E6D1D5D97869}" type="parTrans" cxnId="{986C0E9D-D0F1-47AD-8E27-21482C2B4014}">
      <dgm:prSet/>
      <dgm:spPr/>
      <dgm:t>
        <a:bodyPr/>
        <a:lstStyle/>
        <a:p>
          <a:endParaRPr lang="en-US"/>
        </a:p>
      </dgm:t>
    </dgm:pt>
    <dgm:pt modelId="{3870BB0E-FA90-434E-845F-E0E765827B85}" type="sibTrans" cxnId="{986C0E9D-D0F1-47AD-8E27-21482C2B4014}">
      <dgm:prSet/>
      <dgm:spPr/>
      <dgm:t>
        <a:bodyPr/>
        <a:lstStyle/>
        <a:p>
          <a:endParaRPr lang="en-US"/>
        </a:p>
      </dgm:t>
    </dgm:pt>
    <dgm:pt modelId="{8A04E2D3-490E-44FB-A889-96CE751FC4A8}">
      <dgm:prSet/>
      <dgm:spPr/>
      <dgm:t>
        <a:bodyPr/>
        <a:lstStyle/>
        <a:p>
          <a:r>
            <a:rPr lang="en-US" b="1" dirty="0"/>
            <a:t>Arun Ice-creams</a:t>
          </a:r>
          <a:endParaRPr lang="en-US" dirty="0"/>
        </a:p>
      </dgm:t>
    </dgm:pt>
    <dgm:pt modelId="{FBB80F3E-5762-4E42-87B0-6CA543E55DB5}" type="parTrans" cxnId="{A436B0D0-BF47-4E57-96F6-1ED098481493}">
      <dgm:prSet/>
      <dgm:spPr/>
      <dgm:t>
        <a:bodyPr/>
        <a:lstStyle/>
        <a:p>
          <a:endParaRPr lang="en-US"/>
        </a:p>
      </dgm:t>
    </dgm:pt>
    <dgm:pt modelId="{13C5B68C-9BBE-4637-AC2C-27A128637346}" type="sibTrans" cxnId="{A436B0D0-BF47-4E57-96F6-1ED098481493}">
      <dgm:prSet/>
      <dgm:spPr/>
      <dgm:t>
        <a:bodyPr/>
        <a:lstStyle/>
        <a:p>
          <a:endParaRPr lang="en-US"/>
        </a:p>
      </dgm:t>
    </dgm:pt>
    <dgm:pt modelId="{F1840672-9168-4FF8-AC2E-E8320162C682}">
      <dgm:prSet/>
      <dgm:spPr/>
      <dgm:t>
        <a:bodyPr/>
        <a:lstStyle/>
        <a:p>
          <a:r>
            <a:rPr lang="en-US" b="1" dirty="0">
              <a:latin typeface="Calibri Light" panose="020F0302020204030204"/>
            </a:rPr>
            <a:t>Havmor</a:t>
          </a:r>
          <a:endParaRPr lang="en-US" dirty="0"/>
        </a:p>
      </dgm:t>
    </dgm:pt>
    <dgm:pt modelId="{2A31CCC3-D179-4A75-93C0-E905D9BD1420}" type="parTrans" cxnId="{3E058095-3272-496A-8930-F72C6EFA85CF}">
      <dgm:prSet/>
      <dgm:spPr/>
      <dgm:t>
        <a:bodyPr/>
        <a:lstStyle/>
        <a:p>
          <a:endParaRPr lang="en-US"/>
        </a:p>
      </dgm:t>
    </dgm:pt>
    <dgm:pt modelId="{99657BE7-22A5-4969-B069-B3546FD11FE7}" type="sibTrans" cxnId="{3E058095-3272-496A-8930-F72C6EFA85CF}">
      <dgm:prSet/>
      <dgm:spPr/>
      <dgm:t>
        <a:bodyPr/>
        <a:lstStyle/>
        <a:p>
          <a:endParaRPr lang="en-US"/>
        </a:p>
      </dgm:t>
    </dgm:pt>
    <dgm:pt modelId="{C63A7ACB-AC10-4BFB-99E2-ADB223C7CA4E}">
      <dgm:prSet/>
      <dgm:spPr/>
      <dgm:t>
        <a:bodyPr/>
        <a:lstStyle/>
        <a:p>
          <a:r>
            <a:rPr lang="en-US" b="1" dirty="0"/>
            <a:t>Mother Dairy</a:t>
          </a:r>
          <a:endParaRPr lang="en-US" dirty="0"/>
        </a:p>
      </dgm:t>
    </dgm:pt>
    <dgm:pt modelId="{0CFB9A33-93B1-4042-AD39-7CCCE48A7572}" type="parTrans" cxnId="{03A010B0-1E13-4125-81F1-19A42E96E2CA}">
      <dgm:prSet/>
      <dgm:spPr/>
      <dgm:t>
        <a:bodyPr/>
        <a:lstStyle/>
        <a:p>
          <a:endParaRPr lang="en-US"/>
        </a:p>
      </dgm:t>
    </dgm:pt>
    <dgm:pt modelId="{03C91CE5-7E49-4EC9-8AB7-18993C9B7516}" type="sibTrans" cxnId="{03A010B0-1E13-4125-81F1-19A42E96E2CA}">
      <dgm:prSet/>
      <dgm:spPr/>
      <dgm:t>
        <a:bodyPr/>
        <a:lstStyle/>
        <a:p>
          <a:endParaRPr lang="en-US"/>
        </a:p>
      </dgm:t>
    </dgm:pt>
    <dgm:pt modelId="{ECBAC7B7-9170-4558-A6F7-4D9B05367914}">
      <dgm:prSet/>
      <dgm:spPr/>
      <dgm:t>
        <a:bodyPr/>
        <a:lstStyle/>
        <a:p>
          <a:r>
            <a:rPr lang="en-US" b="1" dirty="0"/>
            <a:t>Britannia Industries</a:t>
          </a:r>
          <a:endParaRPr lang="en-US" dirty="0"/>
        </a:p>
      </dgm:t>
    </dgm:pt>
    <dgm:pt modelId="{427624DD-1187-48CB-BF06-74BF941C5E9C}" type="parTrans" cxnId="{257B794A-73E3-4344-9994-BCDBAB80BA4A}">
      <dgm:prSet/>
      <dgm:spPr/>
      <dgm:t>
        <a:bodyPr/>
        <a:lstStyle/>
        <a:p>
          <a:endParaRPr lang="en-US"/>
        </a:p>
      </dgm:t>
    </dgm:pt>
    <dgm:pt modelId="{5FF55498-E4E9-4E41-B47F-E5F79E581163}" type="sibTrans" cxnId="{257B794A-73E3-4344-9994-BCDBAB80BA4A}">
      <dgm:prSet/>
      <dgm:spPr/>
      <dgm:t>
        <a:bodyPr/>
        <a:lstStyle/>
        <a:p>
          <a:endParaRPr lang="en-US"/>
        </a:p>
      </dgm:t>
    </dgm:pt>
    <dgm:pt modelId="{85A31E87-0480-4227-8BEC-3BA39A07E1F4}">
      <dgm:prSet/>
      <dgm:spPr/>
      <dgm:t>
        <a:bodyPr/>
        <a:lstStyle/>
        <a:p>
          <a:r>
            <a:rPr lang="en-US" b="1" dirty="0"/>
            <a:t>Nestle Ltd</a:t>
          </a:r>
          <a:endParaRPr lang="en-US" dirty="0"/>
        </a:p>
      </dgm:t>
    </dgm:pt>
    <dgm:pt modelId="{0BE40D1C-B5FE-4071-888D-3432A1C17839}" type="parTrans" cxnId="{CFD0ED4D-D62C-4CBB-85E8-DC75AF002912}">
      <dgm:prSet/>
      <dgm:spPr/>
      <dgm:t>
        <a:bodyPr/>
        <a:lstStyle/>
        <a:p>
          <a:endParaRPr lang="en-US"/>
        </a:p>
      </dgm:t>
    </dgm:pt>
    <dgm:pt modelId="{67E0F5E7-A308-40B9-BE9B-DD3B20AE8EEB}" type="sibTrans" cxnId="{CFD0ED4D-D62C-4CBB-85E8-DC75AF002912}">
      <dgm:prSet/>
      <dgm:spPr/>
      <dgm:t>
        <a:bodyPr/>
        <a:lstStyle/>
        <a:p>
          <a:endParaRPr lang="en-US"/>
        </a:p>
      </dgm:t>
    </dgm:pt>
    <dgm:pt modelId="{20454B05-7D9D-4151-B0AC-6112007E38BA}">
      <dgm:prSet/>
      <dgm:spPr/>
      <dgm:t>
        <a:bodyPr/>
        <a:lstStyle/>
        <a:p>
          <a:r>
            <a:rPr lang="en-US" b="1" dirty="0"/>
            <a:t>Baskin Robbins</a:t>
          </a:r>
          <a:endParaRPr lang="en-US" dirty="0"/>
        </a:p>
      </dgm:t>
    </dgm:pt>
    <dgm:pt modelId="{098FBFE4-B90E-4849-A09E-73EF9A762A23}" type="parTrans" cxnId="{00A5028C-4736-48B9-BB3C-87906AFD51F0}">
      <dgm:prSet/>
      <dgm:spPr/>
      <dgm:t>
        <a:bodyPr/>
        <a:lstStyle/>
        <a:p>
          <a:endParaRPr lang="en-US"/>
        </a:p>
      </dgm:t>
    </dgm:pt>
    <dgm:pt modelId="{5E02E90D-F814-4020-8611-EA8DD0A0DCF2}" type="sibTrans" cxnId="{00A5028C-4736-48B9-BB3C-87906AFD51F0}">
      <dgm:prSet/>
      <dgm:spPr/>
      <dgm:t>
        <a:bodyPr/>
        <a:lstStyle/>
        <a:p>
          <a:endParaRPr lang="en-US"/>
        </a:p>
      </dgm:t>
    </dgm:pt>
    <dgm:pt modelId="{84BD782C-DF43-419B-81EA-7B5A132DB045}">
      <dgm:prSet/>
      <dgm:spPr/>
      <dgm:t>
        <a:bodyPr/>
        <a:lstStyle/>
        <a:p>
          <a:r>
            <a:rPr lang="en-US" b="1" dirty="0"/>
            <a:t>Local Dairies</a:t>
          </a:r>
          <a:endParaRPr lang="en-US" dirty="0"/>
        </a:p>
      </dgm:t>
    </dgm:pt>
    <dgm:pt modelId="{0BDA3914-B1C4-4189-9E69-DC4E2F495821}" type="parTrans" cxnId="{36F61C07-CD91-4CC8-A389-C63CD90F338B}">
      <dgm:prSet/>
      <dgm:spPr/>
      <dgm:t>
        <a:bodyPr/>
        <a:lstStyle/>
        <a:p>
          <a:endParaRPr lang="en-US"/>
        </a:p>
      </dgm:t>
    </dgm:pt>
    <dgm:pt modelId="{BB6D55A0-5853-461E-828D-2C7188A5CE44}" type="sibTrans" cxnId="{36F61C07-CD91-4CC8-A389-C63CD90F338B}">
      <dgm:prSet/>
      <dgm:spPr/>
      <dgm:t>
        <a:bodyPr/>
        <a:lstStyle/>
        <a:p>
          <a:endParaRPr lang="en-US"/>
        </a:p>
      </dgm:t>
    </dgm:pt>
    <dgm:pt modelId="{1521AA7D-08FE-436E-A9FE-46744E14B373}" type="pres">
      <dgm:prSet presAssocID="{7391647E-A260-41F2-B10D-3BCCDDF23B04}" presName="Name0" presStyleCnt="0">
        <dgm:presLayoutVars>
          <dgm:dir/>
          <dgm:animLvl val="lvl"/>
          <dgm:resizeHandles val="exact"/>
        </dgm:presLayoutVars>
      </dgm:prSet>
      <dgm:spPr/>
    </dgm:pt>
    <dgm:pt modelId="{8E7E64CF-8F8E-4EE8-9BD1-B8D54449AEE1}" type="pres">
      <dgm:prSet presAssocID="{9FDF0783-34BE-4F49-A803-9BDAF875D201}" presName="linNode" presStyleCnt="0"/>
      <dgm:spPr/>
    </dgm:pt>
    <dgm:pt modelId="{23AD9B52-5D8D-4C5C-B96B-E9A456A0CBDB}" type="pres">
      <dgm:prSet presAssocID="{9FDF0783-34BE-4F49-A803-9BDAF875D201}" presName="parentText" presStyleLbl="node1" presStyleIdx="0" presStyleCnt="8">
        <dgm:presLayoutVars>
          <dgm:chMax val="1"/>
          <dgm:bulletEnabled val="1"/>
        </dgm:presLayoutVars>
      </dgm:prSet>
      <dgm:spPr/>
    </dgm:pt>
    <dgm:pt modelId="{EAD1EF3D-C7F5-4BFA-8DAA-7AF3B114F737}" type="pres">
      <dgm:prSet presAssocID="{3870BB0E-FA90-434E-845F-E0E765827B85}" presName="sp" presStyleCnt="0"/>
      <dgm:spPr/>
    </dgm:pt>
    <dgm:pt modelId="{0071AE20-0F2D-4F9A-AFFD-6347BA8D84B2}" type="pres">
      <dgm:prSet presAssocID="{8A04E2D3-490E-44FB-A889-96CE751FC4A8}" presName="linNode" presStyleCnt="0"/>
      <dgm:spPr/>
    </dgm:pt>
    <dgm:pt modelId="{CFCF49CF-C192-42D7-AC4F-7BBEC3E8F0B0}" type="pres">
      <dgm:prSet presAssocID="{8A04E2D3-490E-44FB-A889-96CE751FC4A8}" presName="parentText" presStyleLbl="node1" presStyleIdx="1" presStyleCnt="8">
        <dgm:presLayoutVars>
          <dgm:chMax val="1"/>
          <dgm:bulletEnabled val="1"/>
        </dgm:presLayoutVars>
      </dgm:prSet>
      <dgm:spPr/>
    </dgm:pt>
    <dgm:pt modelId="{0DB1DB83-10FA-42AE-9251-1F2E106F20F8}" type="pres">
      <dgm:prSet presAssocID="{13C5B68C-9BBE-4637-AC2C-27A128637346}" presName="sp" presStyleCnt="0"/>
      <dgm:spPr/>
    </dgm:pt>
    <dgm:pt modelId="{73C678C8-6207-494A-8F74-4BED31D9A354}" type="pres">
      <dgm:prSet presAssocID="{F1840672-9168-4FF8-AC2E-E8320162C682}" presName="linNode" presStyleCnt="0"/>
      <dgm:spPr/>
    </dgm:pt>
    <dgm:pt modelId="{1999F2CC-1907-41F2-A398-75B4D1682747}" type="pres">
      <dgm:prSet presAssocID="{F1840672-9168-4FF8-AC2E-E8320162C682}" presName="parentText" presStyleLbl="node1" presStyleIdx="2" presStyleCnt="8">
        <dgm:presLayoutVars>
          <dgm:chMax val="1"/>
          <dgm:bulletEnabled val="1"/>
        </dgm:presLayoutVars>
      </dgm:prSet>
      <dgm:spPr/>
    </dgm:pt>
    <dgm:pt modelId="{BA61FDF4-6863-405D-B929-F4CA7E9ED5CF}" type="pres">
      <dgm:prSet presAssocID="{99657BE7-22A5-4969-B069-B3546FD11FE7}" presName="sp" presStyleCnt="0"/>
      <dgm:spPr/>
    </dgm:pt>
    <dgm:pt modelId="{3D015DA8-9869-4D90-873F-84A1990A2514}" type="pres">
      <dgm:prSet presAssocID="{C63A7ACB-AC10-4BFB-99E2-ADB223C7CA4E}" presName="linNode" presStyleCnt="0"/>
      <dgm:spPr/>
    </dgm:pt>
    <dgm:pt modelId="{32184B32-1855-49CA-9C5E-85D5F2618B0A}" type="pres">
      <dgm:prSet presAssocID="{C63A7ACB-AC10-4BFB-99E2-ADB223C7CA4E}" presName="parentText" presStyleLbl="node1" presStyleIdx="3" presStyleCnt="8">
        <dgm:presLayoutVars>
          <dgm:chMax val="1"/>
          <dgm:bulletEnabled val="1"/>
        </dgm:presLayoutVars>
      </dgm:prSet>
      <dgm:spPr/>
    </dgm:pt>
    <dgm:pt modelId="{FBDCACC2-9DDA-4782-B35B-350D4463CB5C}" type="pres">
      <dgm:prSet presAssocID="{03C91CE5-7E49-4EC9-8AB7-18993C9B7516}" presName="sp" presStyleCnt="0"/>
      <dgm:spPr/>
    </dgm:pt>
    <dgm:pt modelId="{D99DC411-7870-4262-A32F-31CA5DBA33B0}" type="pres">
      <dgm:prSet presAssocID="{ECBAC7B7-9170-4558-A6F7-4D9B05367914}" presName="linNode" presStyleCnt="0"/>
      <dgm:spPr/>
    </dgm:pt>
    <dgm:pt modelId="{6EB3B4FB-FB87-47F4-AFD7-4D8247BF13DC}" type="pres">
      <dgm:prSet presAssocID="{ECBAC7B7-9170-4558-A6F7-4D9B05367914}" presName="parentText" presStyleLbl="node1" presStyleIdx="4" presStyleCnt="8">
        <dgm:presLayoutVars>
          <dgm:chMax val="1"/>
          <dgm:bulletEnabled val="1"/>
        </dgm:presLayoutVars>
      </dgm:prSet>
      <dgm:spPr/>
    </dgm:pt>
    <dgm:pt modelId="{1A5D360D-E708-4E8B-9159-B2E0BA050BFE}" type="pres">
      <dgm:prSet presAssocID="{5FF55498-E4E9-4E41-B47F-E5F79E581163}" presName="sp" presStyleCnt="0"/>
      <dgm:spPr/>
    </dgm:pt>
    <dgm:pt modelId="{32A04E54-6C5F-4410-B045-4111A3F63BEE}" type="pres">
      <dgm:prSet presAssocID="{85A31E87-0480-4227-8BEC-3BA39A07E1F4}" presName="linNode" presStyleCnt="0"/>
      <dgm:spPr/>
    </dgm:pt>
    <dgm:pt modelId="{7B897832-75D9-43A8-8241-3C150D337A96}" type="pres">
      <dgm:prSet presAssocID="{85A31E87-0480-4227-8BEC-3BA39A07E1F4}" presName="parentText" presStyleLbl="node1" presStyleIdx="5" presStyleCnt="8">
        <dgm:presLayoutVars>
          <dgm:chMax val="1"/>
          <dgm:bulletEnabled val="1"/>
        </dgm:presLayoutVars>
      </dgm:prSet>
      <dgm:spPr/>
    </dgm:pt>
    <dgm:pt modelId="{DB6E7C56-B0E2-46BC-A54A-48A46127BDAF}" type="pres">
      <dgm:prSet presAssocID="{67E0F5E7-A308-40B9-BE9B-DD3B20AE8EEB}" presName="sp" presStyleCnt="0"/>
      <dgm:spPr/>
    </dgm:pt>
    <dgm:pt modelId="{238DBEF6-0ACA-45FA-A016-E9E1E839AA49}" type="pres">
      <dgm:prSet presAssocID="{20454B05-7D9D-4151-B0AC-6112007E38BA}" presName="linNode" presStyleCnt="0"/>
      <dgm:spPr/>
    </dgm:pt>
    <dgm:pt modelId="{F3D4A89F-D8BE-49D2-A848-5ED98059DD3E}" type="pres">
      <dgm:prSet presAssocID="{20454B05-7D9D-4151-B0AC-6112007E38BA}" presName="parentText" presStyleLbl="node1" presStyleIdx="6" presStyleCnt="8">
        <dgm:presLayoutVars>
          <dgm:chMax val="1"/>
          <dgm:bulletEnabled val="1"/>
        </dgm:presLayoutVars>
      </dgm:prSet>
      <dgm:spPr/>
    </dgm:pt>
    <dgm:pt modelId="{12B7388E-1CF5-46DB-94A9-0B0EF44B5A05}" type="pres">
      <dgm:prSet presAssocID="{5E02E90D-F814-4020-8611-EA8DD0A0DCF2}" presName="sp" presStyleCnt="0"/>
      <dgm:spPr/>
    </dgm:pt>
    <dgm:pt modelId="{F161FED1-19D8-4374-8153-1479F8B30195}" type="pres">
      <dgm:prSet presAssocID="{84BD782C-DF43-419B-81EA-7B5A132DB045}" presName="linNode" presStyleCnt="0"/>
      <dgm:spPr/>
    </dgm:pt>
    <dgm:pt modelId="{F50D1EB6-0133-4577-805A-B492273E7760}" type="pres">
      <dgm:prSet presAssocID="{84BD782C-DF43-419B-81EA-7B5A132DB045}" presName="parentText" presStyleLbl="node1" presStyleIdx="7" presStyleCnt="8">
        <dgm:presLayoutVars>
          <dgm:chMax val="1"/>
          <dgm:bulletEnabled val="1"/>
        </dgm:presLayoutVars>
      </dgm:prSet>
      <dgm:spPr/>
    </dgm:pt>
  </dgm:ptLst>
  <dgm:cxnLst>
    <dgm:cxn modelId="{36F61C07-CD91-4CC8-A389-C63CD90F338B}" srcId="{7391647E-A260-41F2-B10D-3BCCDDF23B04}" destId="{84BD782C-DF43-419B-81EA-7B5A132DB045}" srcOrd="7" destOrd="0" parTransId="{0BDA3914-B1C4-4189-9E69-DC4E2F495821}" sibTransId="{BB6D55A0-5853-461E-828D-2C7188A5CE44}"/>
    <dgm:cxn modelId="{61E2660B-8FAF-48CF-A898-4A052141CAFB}" type="presOf" srcId="{8A04E2D3-490E-44FB-A889-96CE751FC4A8}" destId="{CFCF49CF-C192-42D7-AC4F-7BBEC3E8F0B0}" srcOrd="0" destOrd="0" presId="urn:microsoft.com/office/officeart/2005/8/layout/vList5"/>
    <dgm:cxn modelId="{6B848944-F838-4339-B20F-3595F67E9E39}" type="presOf" srcId="{85A31E87-0480-4227-8BEC-3BA39A07E1F4}" destId="{7B897832-75D9-43A8-8241-3C150D337A96}" srcOrd="0" destOrd="0" presId="urn:microsoft.com/office/officeart/2005/8/layout/vList5"/>
    <dgm:cxn modelId="{DB30EB44-3989-4C3F-9B3F-5A8EC9362F68}" type="presOf" srcId="{C63A7ACB-AC10-4BFB-99E2-ADB223C7CA4E}" destId="{32184B32-1855-49CA-9C5E-85D5F2618B0A}" srcOrd="0" destOrd="0" presId="urn:microsoft.com/office/officeart/2005/8/layout/vList5"/>
    <dgm:cxn modelId="{6D518D48-1A0B-487F-B86C-4CA68E11A272}" type="presOf" srcId="{20454B05-7D9D-4151-B0AC-6112007E38BA}" destId="{F3D4A89F-D8BE-49D2-A848-5ED98059DD3E}" srcOrd="0" destOrd="0" presId="urn:microsoft.com/office/officeart/2005/8/layout/vList5"/>
    <dgm:cxn modelId="{257B794A-73E3-4344-9994-BCDBAB80BA4A}" srcId="{7391647E-A260-41F2-B10D-3BCCDDF23B04}" destId="{ECBAC7B7-9170-4558-A6F7-4D9B05367914}" srcOrd="4" destOrd="0" parTransId="{427624DD-1187-48CB-BF06-74BF941C5E9C}" sibTransId="{5FF55498-E4E9-4E41-B47F-E5F79E581163}"/>
    <dgm:cxn modelId="{CFD0ED4D-D62C-4CBB-85E8-DC75AF002912}" srcId="{7391647E-A260-41F2-B10D-3BCCDDF23B04}" destId="{85A31E87-0480-4227-8BEC-3BA39A07E1F4}" srcOrd="5" destOrd="0" parTransId="{0BE40D1C-B5FE-4071-888D-3432A1C17839}" sibTransId="{67E0F5E7-A308-40B9-BE9B-DD3B20AE8EEB}"/>
    <dgm:cxn modelId="{00A5028C-4736-48B9-BB3C-87906AFD51F0}" srcId="{7391647E-A260-41F2-B10D-3BCCDDF23B04}" destId="{20454B05-7D9D-4151-B0AC-6112007E38BA}" srcOrd="6" destOrd="0" parTransId="{098FBFE4-B90E-4849-A09E-73EF9A762A23}" sibTransId="{5E02E90D-F814-4020-8611-EA8DD0A0DCF2}"/>
    <dgm:cxn modelId="{3E058095-3272-496A-8930-F72C6EFA85CF}" srcId="{7391647E-A260-41F2-B10D-3BCCDDF23B04}" destId="{F1840672-9168-4FF8-AC2E-E8320162C682}" srcOrd="2" destOrd="0" parTransId="{2A31CCC3-D179-4A75-93C0-E905D9BD1420}" sibTransId="{99657BE7-22A5-4969-B069-B3546FD11FE7}"/>
    <dgm:cxn modelId="{986C0E9D-D0F1-47AD-8E27-21482C2B4014}" srcId="{7391647E-A260-41F2-B10D-3BCCDDF23B04}" destId="{9FDF0783-34BE-4F49-A803-9BDAF875D201}" srcOrd="0" destOrd="0" parTransId="{CF4382F3-62D5-4F3E-B747-E6D1D5D97869}" sibTransId="{3870BB0E-FA90-434E-845F-E0E765827B85}"/>
    <dgm:cxn modelId="{A8064CA3-2D70-4F3A-873F-EE69116EF041}" type="presOf" srcId="{F1840672-9168-4FF8-AC2E-E8320162C682}" destId="{1999F2CC-1907-41F2-A398-75B4D1682747}" srcOrd="0" destOrd="0" presId="urn:microsoft.com/office/officeart/2005/8/layout/vList5"/>
    <dgm:cxn modelId="{1E7DE4A7-4F37-4E3F-871E-FD43DCC90DE9}" type="presOf" srcId="{9FDF0783-34BE-4F49-A803-9BDAF875D201}" destId="{23AD9B52-5D8D-4C5C-B96B-E9A456A0CBDB}" srcOrd="0" destOrd="0" presId="urn:microsoft.com/office/officeart/2005/8/layout/vList5"/>
    <dgm:cxn modelId="{A15D76AD-00BB-45DA-9D90-B63BF9CC3662}" type="presOf" srcId="{ECBAC7B7-9170-4558-A6F7-4D9B05367914}" destId="{6EB3B4FB-FB87-47F4-AFD7-4D8247BF13DC}" srcOrd="0" destOrd="0" presId="urn:microsoft.com/office/officeart/2005/8/layout/vList5"/>
    <dgm:cxn modelId="{03A010B0-1E13-4125-81F1-19A42E96E2CA}" srcId="{7391647E-A260-41F2-B10D-3BCCDDF23B04}" destId="{C63A7ACB-AC10-4BFB-99E2-ADB223C7CA4E}" srcOrd="3" destOrd="0" parTransId="{0CFB9A33-93B1-4042-AD39-7CCCE48A7572}" sibTransId="{03C91CE5-7E49-4EC9-8AB7-18993C9B7516}"/>
    <dgm:cxn modelId="{A436B0D0-BF47-4E57-96F6-1ED098481493}" srcId="{7391647E-A260-41F2-B10D-3BCCDDF23B04}" destId="{8A04E2D3-490E-44FB-A889-96CE751FC4A8}" srcOrd="1" destOrd="0" parTransId="{FBB80F3E-5762-4E42-87B0-6CA543E55DB5}" sibTransId="{13C5B68C-9BBE-4637-AC2C-27A128637346}"/>
    <dgm:cxn modelId="{51A469F9-EBC8-41B1-B7AA-22667B19363A}" type="presOf" srcId="{84BD782C-DF43-419B-81EA-7B5A132DB045}" destId="{F50D1EB6-0133-4577-805A-B492273E7760}" srcOrd="0" destOrd="0" presId="urn:microsoft.com/office/officeart/2005/8/layout/vList5"/>
    <dgm:cxn modelId="{5C38D6FF-42B3-4C47-9C7D-2CA2269D3879}" type="presOf" srcId="{7391647E-A260-41F2-B10D-3BCCDDF23B04}" destId="{1521AA7D-08FE-436E-A9FE-46744E14B373}" srcOrd="0" destOrd="0" presId="urn:microsoft.com/office/officeart/2005/8/layout/vList5"/>
    <dgm:cxn modelId="{BB2CB041-B70F-420D-AF6F-AE4F808B5A8D}" type="presParOf" srcId="{1521AA7D-08FE-436E-A9FE-46744E14B373}" destId="{8E7E64CF-8F8E-4EE8-9BD1-B8D54449AEE1}" srcOrd="0" destOrd="0" presId="urn:microsoft.com/office/officeart/2005/8/layout/vList5"/>
    <dgm:cxn modelId="{BDD06E39-3AC0-4DEE-BFEB-960D5505812D}" type="presParOf" srcId="{8E7E64CF-8F8E-4EE8-9BD1-B8D54449AEE1}" destId="{23AD9B52-5D8D-4C5C-B96B-E9A456A0CBDB}" srcOrd="0" destOrd="0" presId="urn:microsoft.com/office/officeart/2005/8/layout/vList5"/>
    <dgm:cxn modelId="{78767961-EDAD-4F46-8C88-349F702CF305}" type="presParOf" srcId="{1521AA7D-08FE-436E-A9FE-46744E14B373}" destId="{EAD1EF3D-C7F5-4BFA-8DAA-7AF3B114F737}" srcOrd="1" destOrd="0" presId="urn:microsoft.com/office/officeart/2005/8/layout/vList5"/>
    <dgm:cxn modelId="{1147F849-4122-45D4-8527-C98D240F0F71}" type="presParOf" srcId="{1521AA7D-08FE-436E-A9FE-46744E14B373}" destId="{0071AE20-0F2D-4F9A-AFFD-6347BA8D84B2}" srcOrd="2" destOrd="0" presId="urn:microsoft.com/office/officeart/2005/8/layout/vList5"/>
    <dgm:cxn modelId="{F53508A3-6584-482E-BC38-8BBD25123B51}" type="presParOf" srcId="{0071AE20-0F2D-4F9A-AFFD-6347BA8D84B2}" destId="{CFCF49CF-C192-42D7-AC4F-7BBEC3E8F0B0}" srcOrd="0" destOrd="0" presId="urn:microsoft.com/office/officeart/2005/8/layout/vList5"/>
    <dgm:cxn modelId="{6EFD81FE-F5F0-488A-ABD2-6AFEAA243E97}" type="presParOf" srcId="{1521AA7D-08FE-436E-A9FE-46744E14B373}" destId="{0DB1DB83-10FA-42AE-9251-1F2E106F20F8}" srcOrd="3" destOrd="0" presId="urn:microsoft.com/office/officeart/2005/8/layout/vList5"/>
    <dgm:cxn modelId="{02CFF420-6B42-4A7E-B98C-224221ED8074}" type="presParOf" srcId="{1521AA7D-08FE-436E-A9FE-46744E14B373}" destId="{73C678C8-6207-494A-8F74-4BED31D9A354}" srcOrd="4" destOrd="0" presId="urn:microsoft.com/office/officeart/2005/8/layout/vList5"/>
    <dgm:cxn modelId="{232E9CE2-268C-4495-98C5-E546DA892270}" type="presParOf" srcId="{73C678C8-6207-494A-8F74-4BED31D9A354}" destId="{1999F2CC-1907-41F2-A398-75B4D1682747}" srcOrd="0" destOrd="0" presId="urn:microsoft.com/office/officeart/2005/8/layout/vList5"/>
    <dgm:cxn modelId="{6662EDBF-4660-47C3-9D45-0586FDD6A259}" type="presParOf" srcId="{1521AA7D-08FE-436E-A9FE-46744E14B373}" destId="{BA61FDF4-6863-405D-B929-F4CA7E9ED5CF}" srcOrd="5" destOrd="0" presId="urn:microsoft.com/office/officeart/2005/8/layout/vList5"/>
    <dgm:cxn modelId="{442FE5D2-0769-458C-AB94-3F264DA7BC37}" type="presParOf" srcId="{1521AA7D-08FE-436E-A9FE-46744E14B373}" destId="{3D015DA8-9869-4D90-873F-84A1990A2514}" srcOrd="6" destOrd="0" presId="urn:microsoft.com/office/officeart/2005/8/layout/vList5"/>
    <dgm:cxn modelId="{97FA0074-B0FA-4872-AF6D-A54AFF0E1B4F}" type="presParOf" srcId="{3D015DA8-9869-4D90-873F-84A1990A2514}" destId="{32184B32-1855-49CA-9C5E-85D5F2618B0A}" srcOrd="0" destOrd="0" presId="urn:microsoft.com/office/officeart/2005/8/layout/vList5"/>
    <dgm:cxn modelId="{A29D0D76-9CCB-49CA-81D7-854C0221E6AB}" type="presParOf" srcId="{1521AA7D-08FE-436E-A9FE-46744E14B373}" destId="{FBDCACC2-9DDA-4782-B35B-350D4463CB5C}" srcOrd="7" destOrd="0" presId="urn:microsoft.com/office/officeart/2005/8/layout/vList5"/>
    <dgm:cxn modelId="{D28AA9A4-6F05-48F1-BBB5-6C07D78A161A}" type="presParOf" srcId="{1521AA7D-08FE-436E-A9FE-46744E14B373}" destId="{D99DC411-7870-4262-A32F-31CA5DBA33B0}" srcOrd="8" destOrd="0" presId="urn:microsoft.com/office/officeart/2005/8/layout/vList5"/>
    <dgm:cxn modelId="{D2003D40-DB23-47F9-A2B2-B9927BACC517}" type="presParOf" srcId="{D99DC411-7870-4262-A32F-31CA5DBA33B0}" destId="{6EB3B4FB-FB87-47F4-AFD7-4D8247BF13DC}" srcOrd="0" destOrd="0" presId="urn:microsoft.com/office/officeart/2005/8/layout/vList5"/>
    <dgm:cxn modelId="{5607D1D7-017A-48BE-93B0-61B6EB6724D0}" type="presParOf" srcId="{1521AA7D-08FE-436E-A9FE-46744E14B373}" destId="{1A5D360D-E708-4E8B-9159-B2E0BA050BFE}" srcOrd="9" destOrd="0" presId="urn:microsoft.com/office/officeart/2005/8/layout/vList5"/>
    <dgm:cxn modelId="{7744B883-5932-4481-9CCC-3BD0C7DD86DE}" type="presParOf" srcId="{1521AA7D-08FE-436E-A9FE-46744E14B373}" destId="{32A04E54-6C5F-4410-B045-4111A3F63BEE}" srcOrd="10" destOrd="0" presId="urn:microsoft.com/office/officeart/2005/8/layout/vList5"/>
    <dgm:cxn modelId="{9B44992C-6164-4C54-AE59-625147360203}" type="presParOf" srcId="{32A04E54-6C5F-4410-B045-4111A3F63BEE}" destId="{7B897832-75D9-43A8-8241-3C150D337A96}" srcOrd="0" destOrd="0" presId="urn:microsoft.com/office/officeart/2005/8/layout/vList5"/>
    <dgm:cxn modelId="{ACFC167C-F339-4B9A-A426-AC9C93D5450F}" type="presParOf" srcId="{1521AA7D-08FE-436E-A9FE-46744E14B373}" destId="{DB6E7C56-B0E2-46BC-A54A-48A46127BDAF}" srcOrd="11" destOrd="0" presId="urn:microsoft.com/office/officeart/2005/8/layout/vList5"/>
    <dgm:cxn modelId="{12EE6680-E4FE-4BF1-84E2-94760A1CF810}" type="presParOf" srcId="{1521AA7D-08FE-436E-A9FE-46744E14B373}" destId="{238DBEF6-0ACA-45FA-A016-E9E1E839AA49}" srcOrd="12" destOrd="0" presId="urn:microsoft.com/office/officeart/2005/8/layout/vList5"/>
    <dgm:cxn modelId="{7DE83876-BF72-4CD6-BB10-3909713F95A0}" type="presParOf" srcId="{238DBEF6-0ACA-45FA-A016-E9E1E839AA49}" destId="{F3D4A89F-D8BE-49D2-A848-5ED98059DD3E}" srcOrd="0" destOrd="0" presId="urn:microsoft.com/office/officeart/2005/8/layout/vList5"/>
    <dgm:cxn modelId="{0E3353B5-5D64-47BC-A9E9-3D7CFE871FE1}" type="presParOf" srcId="{1521AA7D-08FE-436E-A9FE-46744E14B373}" destId="{12B7388E-1CF5-46DB-94A9-0B0EF44B5A05}" srcOrd="13" destOrd="0" presId="urn:microsoft.com/office/officeart/2005/8/layout/vList5"/>
    <dgm:cxn modelId="{A2C2D147-09DE-4A1B-BE2C-10D63688DF13}" type="presParOf" srcId="{1521AA7D-08FE-436E-A9FE-46744E14B373}" destId="{F161FED1-19D8-4374-8153-1479F8B30195}" srcOrd="14" destOrd="0" presId="urn:microsoft.com/office/officeart/2005/8/layout/vList5"/>
    <dgm:cxn modelId="{4BBEDD4A-13C7-4CBB-9A4B-B13A6E725822}" type="presParOf" srcId="{F161FED1-19D8-4374-8153-1479F8B30195}" destId="{F50D1EB6-0133-4577-805A-B492273E7760}"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43ED43-6B61-410D-885E-D69338A7B946}"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US"/>
        </a:p>
      </dgm:t>
    </dgm:pt>
    <dgm:pt modelId="{9E488646-27B5-4D71-B50D-7A98A489A5FB}">
      <dgm:prSet/>
      <dgm:spPr/>
      <dgm:t>
        <a:bodyPr/>
        <a:lstStyle/>
        <a:p>
          <a:r>
            <a:rPr lang="en-US"/>
            <a:t>Kids - Youth Amul Kool, Chocolate, Milk Nutramul Energy Drink, Amul Kool Millk.</a:t>
          </a:r>
        </a:p>
      </dgm:t>
    </dgm:pt>
    <dgm:pt modelId="{E05B2D73-9F2E-4E9A-9111-5AA331D2D64F}" type="parTrans" cxnId="{DBB5DD75-7DC2-4DB4-B5D9-D9D27AE03DC6}">
      <dgm:prSet/>
      <dgm:spPr/>
      <dgm:t>
        <a:bodyPr/>
        <a:lstStyle/>
        <a:p>
          <a:endParaRPr lang="en-US"/>
        </a:p>
      </dgm:t>
    </dgm:pt>
    <dgm:pt modelId="{57C55FE5-98D3-43D7-8D4B-F7AE169C7C49}" type="sibTrans" cxnId="{DBB5DD75-7DC2-4DB4-B5D9-D9D27AE03DC6}">
      <dgm:prSet/>
      <dgm:spPr/>
      <dgm:t>
        <a:bodyPr/>
        <a:lstStyle/>
        <a:p>
          <a:endParaRPr lang="en-US"/>
        </a:p>
      </dgm:t>
    </dgm:pt>
    <dgm:pt modelId="{AEB21B83-0E2B-4AAB-8BE7-0ADB94DF182B}">
      <dgm:prSet/>
      <dgm:spPr/>
      <dgm:t>
        <a:bodyPr/>
        <a:lstStyle/>
        <a:p>
          <a:r>
            <a:rPr lang="en-US"/>
            <a:t>Women - Amul Calci +</a:t>
          </a:r>
        </a:p>
      </dgm:t>
    </dgm:pt>
    <dgm:pt modelId="{859AEBF7-D4A8-4231-BF59-9CEECC2A9239}" type="parTrans" cxnId="{DAF62E6F-C55F-4848-8615-65767BCFF7A9}">
      <dgm:prSet/>
      <dgm:spPr/>
      <dgm:t>
        <a:bodyPr/>
        <a:lstStyle/>
        <a:p>
          <a:endParaRPr lang="en-US"/>
        </a:p>
      </dgm:t>
    </dgm:pt>
    <dgm:pt modelId="{28C06FBA-B2DE-440C-B365-B5A8A8418E1C}" type="sibTrans" cxnId="{DAF62E6F-C55F-4848-8615-65767BCFF7A9}">
      <dgm:prSet/>
      <dgm:spPr/>
      <dgm:t>
        <a:bodyPr/>
        <a:lstStyle/>
        <a:p>
          <a:endParaRPr lang="en-US"/>
        </a:p>
      </dgm:t>
    </dgm:pt>
    <dgm:pt modelId="{FA4F2420-A3EF-41F9-9ECC-45CD318C9279}">
      <dgm:prSet/>
      <dgm:spPr/>
      <dgm:t>
        <a:bodyPr/>
        <a:lstStyle/>
        <a:p>
          <a:r>
            <a:rPr lang="en-US"/>
            <a:t>Youth - Utterly Delicious Pizza, Amul Pizza Cheese, Amul Cheese Spread</a:t>
          </a:r>
        </a:p>
      </dgm:t>
    </dgm:pt>
    <dgm:pt modelId="{D3530EED-8A41-4258-8063-DEDB2D5725B3}" type="parTrans" cxnId="{F216A6B7-F9DB-459B-9810-FE6305925517}">
      <dgm:prSet/>
      <dgm:spPr/>
      <dgm:t>
        <a:bodyPr/>
        <a:lstStyle/>
        <a:p>
          <a:endParaRPr lang="en-US"/>
        </a:p>
      </dgm:t>
    </dgm:pt>
    <dgm:pt modelId="{037D2889-80DF-4B52-81F2-03888D5C3B72}" type="sibTrans" cxnId="{F216A6B7-F9DB-459B-9810-FE6305925517}">
      <dgm:prSet/>
      <dgm:spPr/>
      <dgm:t>
        <a:bodyPr/>
        <a:lstStyle/>
        <a:p>
          <a:endParaRPr lang="en-US"/>
        </a:p>
      </dgm:t>
    </dgm:pt>
    <dgm:pt modelId="{94C1B66F-0C9A-4028-893D-D8F6FD96B5BF}">
      <dgm:prSet/>
      <dgm:spPr/>
      <dgm:t>
        <a:bodyPr/>
        <a:lstStyle/>
        <a:p>
          <a:r>
            <a:rPr lang="en-US"/>
            <a:t>Calorie Conscious - Amul Lite, Sagar Skimmed Milk Powder, Amul Lite Slim and Trim Milk</a:t>
          </a:r>
        </a:p>
      </dgm:t>
    </dgm:pt>
    <dgm:pt modelId="{B127CF10-7496-404E-85B5-01927403B3C0}" type="parTrans" cxnId="{2821EDE0-4FA7-4F6B-9C8E-D56AA581104E}">
      <dgm:prSet/>
      <dgm:spPr/>
      <dgm:t>
        <a:bodyPr/>
        <a:lstStyle/>
        <a:p>
          <a:endParaRPr lang="en-US"/>
        </a:p>
      </dgm:t>
    </dgm:pt>
    <dgm:pt modelId="{7EA80AAE-4087-4D8F-8628-7190AF0659CF}" type="sibTrans" cxnId="{2821EDE0-4FA7-4F6B-9C8E-D56AA581104E}">
      <dgm:prSet/>
      <dgm:spPr/>
      <dgm:t>
        <a:bodyPr/>
        <a:lstStyle/>
        <a:p>
          <a:endParaRPr lang="en-US"/>
        </a:p>
      </dgm:t>
    </dgm:pt>
    <dgm:pt modelId="{EBB12FBA-944A-4013-BA0A-D18B6448B25E}">
      <dgm:prSet/>
      <dgm:spPr/>
      <dgm:t>
        <a:bodyPr/>
        <a:lstStyle/>
        <a:p>
          <a:r>
            <a:rPr lang="en-US"/>
            <a:t>Health Conscious - Nutramax, Amul Shakti, Health Food Drink</a:t>
          </a:r>
        </a:p>
      </dgm:t>
    </dgm:pt>
    <dgm:pt modelId="{D0D50FC1-99FA-46FE-9102-872D3B6F1B69}" type="parTrans" cxnId="{C1C929EC-E92C-41C7-B300-0164B8D736D2}">
      <dgm:prSet/>
      <dgm:spPr/>
      <dgm:t>
        <a:bodyPr/>
        <a:lstStyle/>
        <a:p>
          <a:endParaRPr lang="en-US"/>
        </a:p>
      </dgm:t>
    </dgm:pt>
    <dgm:pt modelId="{C7725ED3-75E4-4632-92EB-685816EC713B}" type="sibTrans" cxnId="{C1C929EC-E92C-41C7-B300-0164B8D736D2}">
      <dgm:prSet/>
      <dgm:spPr/>
      <dgm:t>
        <a:bodyPr/>
        <a:lstStyle/>
        <a:p>
          <a:endParaRPr lang="en-US"/>
        </a:p>
      </dgm:t>
    </dgm:pt>
    <dgm:pt modelId="{FDFB6D49-6104-41E3-B0E9-2D8EA7CAF0FE}" type="pres">
      <dgm:prSet presAssocID="{D543ED43-6B61-410D-885E-D69338A7B946}" presName="outerComposite" presStyleCnt="0">
        <dgm:presLayoutVars>
          <dgm:chMax val="5"/>
          <dgm:dir/>
          <dgm:resizeHandles val="exact"/>
        </dgm:presLayoutVars>
      </dgm:prSet>
      <dgm:spPr/>
    </dgm:pt>
    <dgm:pt modelId="{3EC47CBE-F93A-4C9F-94C5-8A4F34E99241}" type="pres">
      <dgm:prSet presAssocID="{D543ED43-6B61-410D-885E-D69338A7B946}" presName="dummyMaxCanvas" presStyleCnt="0">
        <dgm:presLayoutVars/>
      </dgm:prSet>
      <dgm:spPr/>
    </dgm:pt>
    <dgm:pt modelId="{449B8AE0-ADD2-4BE3-BDA9-07D2280C8BD4}" type="pres">
      <dgm:prSet presAssocID="{D543ED43-6B61-410D-885E-D69338A7B946}" presName="FiveNodes_1" presStyleLbl="node1" presStyleIdx="0" presStyleCnt="5">
        <dgm:presLayoutVars>
          <dgm:bulletEnabled val="1"/>
        </dgm:presLayoutVars>
      </dgm:prSet>
      <dgm:spPr/>
    </dgm:pt>
    <dgm:pt modelId="{85BD34AD-7566-48AA-8ACB-599B9008DA2F}" type="pres">
      <dgm:prSet presAssocID="{D543ED43-6B61-410D-885E-D69338A7B946}" presName="FiveNodes_2" presStyleLbl="node1" presStyleIdx="1" presStyleCnt="5">
        <dgm:presLayoutVars>
          <dgm:bulletEnabled val="1"/>
        </dgm:presLayoutVars>
      </dgm:prSet>
      <dgm:spPr/>
    </dgm:pt>
    <dgm:pt modelId="{AE30ED7A-4DB4-40C3-8EDE-F8F49178AE17}" type="pres">
      <dgm:prSet presAssocID="{D543ED43-6B61-410D-885E-D69338A7B946}" presName="FiveNodes_3" presStyleLbl="node1" presStyleIdx="2" presStyleCnt="5">
        <dgm:presLayoutVars>
          <dgm:bulletEnabled val="1"/>
        </dgm:presLayoutVars>
      </dgm:prSet>
      <dgm:spPr/>
    </dgm:pt>
    <dgm:pt modelId="{09C7D2B7-BA2A-456D-A069-699DB404038D}" type="pres">
      <dgm:prSet presAssocID="{D543ED43-6B61-410D-885E-D69338A7B946}" presName="FiveNodes_4" presStyleLbl="node1" presStyleIdx="3" presStyleCnt="5">
        <dgm:presLayoutVars>
          <dgm:bulletEnabled val="1"/>
        </dgm:presLayoutVars>
      </dgm:prSet>
      <dgm:spPr/>
    </dgm:pt>
    <dgm:pt modelId="{3C6789A8-B131-4BB3-B721-EF1DE0E4EDE9}" type="pres">
      <dgm:prSet presAssocID="{D543ED43-6B61-410D-885E-D69338A7B946}" presName="FiveNodes_5" presStyleLbl="node1" presStyleIdx="4" presStyleCnt="5">
        <dgm:presLayoutVars>
          <dgm:bulletEnabled val="1"/>
        </dgm:presLayoutVars>
      </dgm:prSet>
      <dgm:spPr/>
    </dgm:pt>
    <dgm:pt modelId="{B19ED9AB-5A14-4698-BF52-B267912CA412}" type="pres">
      <dgm:prSet presAssocID="{D543ED43-6B61-410D-885E-D69338A7B946}" presName="FiveConn_1-2" presStyleLbl="fgAccFollowNode1" presStyleIdx="0" presStyleCnt="4">
        <dgm:presLayoutVars>
          <dgm:bulletEnabled val="1"/>
        </dgm:presLayoutVars>
      </dgm:prSet>
      <dgm:spPr/>
    </dgm:pt>
    <dgm:pt modelId="{62495DD1-2858-415B-98DA-3FE51F20A564}" type="pres">
      <dgm:prSet presAssocID="{D543ED43-6B61-410D-885E-D69338A7B946}" presName="FiveConn_2-3" presStyleLbl="fgAccFollowNode1" presStyleIdx="1" presStyleCnt="4">
        <dgm:presLayoutVars>
          <dgm:bulletEnabled val="1"/>
        </dgm:presLayoutVars>
      </dgm:prSet>
      <dgm:spPr/>
    </dgm:pt>
    <dgm:pt modelId="{194FB2AB-A8A7-4475-AEE5-46145B94A223}" type="pres">
      <dgm:prSet presAssocID="{D543ED43-6B61-410D-885E-D69338A7B946}" presName="FiveConn_3-4" presStyleLbl="fgAccFollowNode1" presStyleIdx="2" presStyleCnt="4">
        <dgm:presLayoutVars>
          <dgm:bulletEnabled val="1"/>
        </dgm:presLayoutVars>
      </dgm:prSet>
      <dgm:spPr/>
    </dgm:pt>
    <dgm:pt modelId="{D6EEA9AB-5A0D-4595-9762-35FFD6A3BD29}" type="pres">
      <dgm:prSet presAssocID="{D543ED43-6B61-410D-885E-D69338A7B946}" presName="FiveConn_4-5" presStyleLbl="fgAccFollowNode1" presStyleIdx="3" presStyleCnt="4">
        <dgm:presLayoutVars>
          <dgm:bulletEnabled val="1"/>
        </dgm:presLayoutVars>
      </dgm:prSet>
      <dgm:spPr/>
    </dgm:pt>
    <dgm:pt modelId="{50E31909-F1BD-4484-B2C0-5B55FE4A0C6C}" type="pres">
      <dgm:prSet presAssocID="{D543ED43-6B61-410D-885E-D69338A7B946}" presName="FiveNodes_1_text" presStyleLbl="node1" presStyleIdx="4" presStyleCnt="5">
        <dgm:presLayoutVars>
          <dgm:bulletEnabled val="1"/>
        </dgm:presLayoutVars>
      </dgm:prSet>
      <dgm:spPr/>
    </dgm:pt>
    <dgm:pt modelId="{5B290930-9AC8-4271-B8E0-505F85D14701}" type="pres">
      <dgm:prSet presAssocID="{D543ED43-6B61-410D-885E-D69338A7B946}" presName="FiveNodes_2_text" presStyleLbl="node1" presStyleIdx="4" presStyleCnt="5">
        <dgm:presLayoutVars>
          <dgm:bulletEnabled val="1"/>
        </dgm:presLayoutVars>
      </dgm:prSet>
      <dgm:spPr/>
    </dgm:pt>
    <dgm:pt modelId="{3AF1E6AA-897A-4EC3-93D3-5BBAB7590D38}" type="pres">
      <dgm:prSet presAssocID="{D543ED43-6B61-410D-885E-D69338A7B946}" presName="FiveNodes_3_text" presStyleLbl="node1" presStyleIdx="4" presStyleCnt="5">
        <dgm:presLayoutVars>
          <dgm:bulletEnabled val="1"/>
        </dgm:presLayoutVars>
      </dgm:prSet>
      <dgm:spPr/>
    </dgm:pt>
    <dgm:pt modelId="{2AF8FAFA-078B-4E63-A6BC-ADE129056C92}" type="pres">
      <dgm:prSet presAssocID="{D543ED43-6B61-410D-885E-D69338A7B946}" presName="FiveNodes_4_text" presStyleLbl="node1" presStyleIdx="4" presStyleCnt="5">
        <dgm:presLayoutVars>
          <dgm:bulletEnabled val="1"/>
        </dgm:presLayoutVars>
      </dgm:prSet>
      <dgm:spPr/>
    </dgm:pt>
    <dgm:pt modelId="{BDF426D9-7549-4BFD-B260-E29910F5F1E9}" type="pres">
      <dgm:prSet presAssocID="{D543ED43-6B61-410D-885E-D69338A7B946}" presName="FiveNodes_5_text" presStyleLbl="node1" presStyleIdx="4" presStyleCnt="5">
        <dgm:presLayoutVars>
          <dgm:bulletEnabled val="1"/>
        </dgm:presLayoutVars>
      </dgm:prSet>
      <dgm:spPr/>
    </dgm:pt>
  </dgm:ptLst>
  <dgm:cxnLst>
    <dgm:cxn modelId="{791C2702-ED5D-4732-9CA0-455EE74267FE}" type="presOf" srcId="{94C1B66F-0C9A-4028-893D-D8F6FD96B5BF}" destId="{09C7D2B7-BA2A-456D-A069-699DB404038D}" srcOrd="0" destOrd="0" presId="urn:microsoft.com/office/officeart/2005/8/layout/vProcess5"/>
    <dgm:cxn modelId="{72FB7B04-DC39-4FB0-BFD9-AD9913677AA0}" type="presOf" srcId="{28C06FBA-B2DE-440C-B365-B5A8A8418E1C}" destId="{62495DD1-2858-415B-98DA-3FE51F20A564}" srcOrd="0" destOrd="0" presId="urn:microsoft.com/office/officeart/2005/8/layout/vProcess5"/>
    <dgm:cxn modelId="{4B1C7B12-7078-43CA-B159-11DDCA053EDB}" type="presOf" srcId="{AEB21B83-0E2B-4AAB-8BE7-0ADB94DF182B}" destId="{5B290930-9AC8-4271-B8E0-505F85D14701}" srcOrd="1" destOrd="0" presId="urn:microsoft.com/office/officeart/2005/8/layout/vProcess5"/>
    <dgm:cxn modelId="{92D26323-BD01-40D5-8906-CE45E618E05F}" type="presOf" srcId="{D543ED43-6B61-410D-885E-D69338A7B946}" destId="{FDFB6D49-6104-41E3-B0E9-2D8EA7CAF0FE}" srcOrd="0" destOrd="0" presId="urn:microsoft.com/office/officeart/2005/8/layout/vProcess5"/>
    <dgm:cxn modelId="{C6DC6A24-6B95-46D9-A4E0-6A8E3E963501}" type="presOf" srcId="{9E488646-27B5-4D71-B50D-7A98A489A5FB}" destId="{50E31909-F1BD-4484-B2C0-5B55FE4A0C6C}" srcOrd="1" destOrd="0" presId="urn:microsoft.com/office/officeart/2005/8/layout/vProcess5"/>
    <dgm:cxn modelId="{76F4ED5C-847A-46C2-BB39-A057D85CD23C}" type="presOf" srcId="{94C1B66F-0C9A-4028-893D-D8F6FD96B5BF}" destId="{2AF8FAFA-078B-4E63-A6BC-ADE129056C92}" srcOrd="1" destOrd="0" presId="urn:microsoft.com/office/officeart/2005/8/layout/vProcess5"/>
    <dgm:cxn modelId="{7D4BFA48-F617-4D45-A9EE-2AD0B81C02F7}" type="presOf" srcId="{57C55FE5-98D3-43D7-8D4B-F7AE169C7C49}" destId="{B19ED9AB-5A14-4698-BF52-B267912CA412}" srcOrd="0" destOrd="0" presId="urn:microsoft.com/office/officeart/2005/8/layout/vProcess5"/>
    <dgm:cxn modelId="{A60DC16A-23D4-4403-9DE8-7F8AD89E63F1}" type="presOf" srcId="{FA4F2420-A3EF-41F9-9ECC-45CD318C9279}" destId="{3AF1E6AA-897A-4EC3-93D3-5BBAB7590D38}" srcOrd="1" destOrd="0" presId="urn:microsoft.com/office/officeart/2005/8/layout/vProcess5"/>
    <dgm:cxn modelId="{5C62C46A-D2E7-4D2E-8365-DD8CEF5A0266}" type="presOf" srcId="{EBB12FBA-944A-4013-BA0A-D18B6448B25E}" destId="{BDF426D9-7549-4BFD-B260-E29910F5F1E9}" srcOrd="1" destOrd="0" presId="urn:microsoft.com/office/officeart/2005/8/layout/vProcess5"/>
    <dgm:cxn modelId="{DAF62E6F-C55F-4848-8615-65767BCFF7A9}" srcId="{D543ED43-6B61-410D-885E-D69338A7B946}" destId="{AEB21B83-0E2B-4AAB-8BE7-0ADB94DF182B}" srcOrd="1" destOrd="0" parTransId="{859AEBF7-D4A8-4231-BF59-9CEECC2A9239}" sibTransId="{28C06FBA-B2DE-440C-B365-B5A8A8418E1C}"/>
    <dgm:cxn modelId="{FB6C7271-EB94-4135-85E1-F5E68D45A280}" type="presOf" srcId="{9E488646-27B5-4D71-B50D-7A98A489A5FB}" destId="{449B8AE0-ADD2-4BE3-BDA9-07D2280C8BD4}" srcOrd="0" destOrd="0" presId="urn:microsoft.com/office/officeart/2005/8/layout/vProcess5"/>
    <dgm:cxn modelId="{DBB5DD75-7DC2-4DB4-B5D9-D9D27AE03DC6}" srcId="{D543ED43-6B61-410D-885E-D69338A7B946}" destId="{9E488646-27B5-4D71-B50D-7A98A489A5FB}" srcOrd="0" destOrd="0" parTransId="{E05B2D73-9F2E-4E9A-9111-5AA331D2D64F}" sibTransId="{57C55FE5-98D3-43D7-8D4B-F7AE169C7C49}"/>
    <dgm:cxn modelId="{EFF6B780-E9FD-4FE9-9BBF-F1C3A342EC2E}" type="presOf" srcId="{7EA80AAE-4087-4D8F-8628-7190AF0659CF}" destId="{D6EEA9AB-5A0D-4595-9762-35FFD6A3BD29}" srcOrd="0" destOrd="0" presId="urn:microsoft.com/office/officeart/2005/8/layout/vProcess5"/>
    <dgm:cxn modelId="{714FACA4-587F-4953-8A7C-610B6F59F2F4}" type="presOf" srcId="{EBB12FBA-944A-4013-BA0A-D18B6448B25E}" destId="{3C6789A8-B131-4BB3-B721-EF1DE0E4EDE9}" srcOrd="0" destOrd="0" presId="urn:microsoft.com/office/officeart/2005/8/layout/vProcess5"/>
    <dgm:cxn modelId="{F216A6B7-F9DB-459B-9810-FE6305925517}" srcId="{D543ED43-6B61-410D-885E-D69338A7B946}" destId="{FA4F2420-A3EF-41F9-9ECC-45CD318C9279}" srcOrd="2" destOrd="0" parTransId="{D3530EED-8A41-4258-8063-DEDB2D5725B3}" sibTransId="{037D2889-80DF-4B52-81F2-03888D5C3B72}"/>
    <dgm:cxn modelId="{4D54A9C9-0389-4355-93A3-76FD7419CFA0}" type="presOf" srcId="{AEB21B83-0E2B-4AAB-8BE7-0ADB94DF182B}" destId="{85BD34AD-7566-48AA-8ACB-599B9008DA2F}" srcOrd="0" destOrd="0" presId="urn:microsoft.com/office/officeart/2005/8/layout/vProcess5"/>
    <dgm:cxn modelId="{2821EDE0-4FA7-4F6B-9C8E-D56AA581104E}" srcId="{D543ED43-6B61-410D-885E-D69338A7B946}" destId="{94C1B66F-0C9A-4028-893D-D8F6FD96B5BF}" srcOrd="3" destOrd="0" parTransId="{B127CF10-7496-404E-85B5-01927403B3C0}" sibTransId="{7EA80AAE-4087-4D8F-8628-7190AF0659CF}"/>
    <dgm:cxn modelId="{B0390DE7-3C68-49C1-ABF6-FA7A0D2A1830}" type="presOf" srcId="{FA4F2420-A3EF-41F9-9ECC-45CD318C9279}" destId="{AE30ED7A-4DB4-40C3-8EDE-F8F49178AE17}" srcOrd="0" destOrd="0" presId="urn:microsoft.com/office/officeart/2005/8/layout/vProcess5"/>
    <dgm:cxn modelId="{C1C929EC-E92C-41C7-B300-0164B8D736D2}" srcId="{D543ED43-6B61-410D-885E-D69338A7B946}" destId="{EBB12FBA-944A-4013-BA0A-D18B6448B25E}" srcOrd="4" destOrd="0" parTransId="{D0D50FC1-99FA-46FE-9102-872D3B6F1B69}" sibTransId="{C7725ED3-75E4-4632-92EB-685816EC713B}"/>
    <dgm:cxn modelId="{AA25F5FD-38C0-4971-8342-C954BF9B8D4F}" type="presOf" srcId="{037D2889-80DF-4B52-81F2-03888D5C3B72}" destId="{194FB2AB-A8A7-4475-AEE5-46145B94A223}" srcOrd="0" destOrd="0" presId="urn:microsoft.com/office/officeart/2005/8/layout/vProcess5"/>
    <dgm:cxn modelId="{BD4F62D6-61A1-4148-8713-C1F73CA7BF8D}" type="presParOf" srcId="{FDFB6D49-6104-41E3-B0E9-2D8EA7CAF0FE}" destId="{3EC47CBE-F93A-4C9F-94C5-8A4F34E99241}" srcOrd="0" destOrd="0" presId="urn:microsoft.com/office/officeart/2005/8/layout/vProcess5"/>
    <dgm:cxn modelId="{F562EDCC-EF9C-4A47-B42E-B99A66DF1DD3}" type="presParOf" srcId="{FDFB6D49-6104-41E3-B0E9-2D8EA7CAF0FE}" destId="{449B8AE0-ADD2-4BE3-BDA9-07D2280C8BD4}" srcOrd="1" destOrd="0" presId="urn:microsoft.com/office/officeart/2005/8/layout/vProcess5"/>
    <dgm:cxn modelId="{BD6F50B7-846E-4769-99F5-6069E77B73AA}" type="presParOf" srcId="{FDFB6D49-6104-41E3-B0E9-2D8EA7CAF0FE}" destId="{85BD34AD-7566-48AA-8ACB-599B9008DA2F}" srcOrd="2" destOrd="0" presId="urn:microsoft.com/office/officeart/2005/8/layout/vProcess5"/>
    <dgm:cxn modelId="{9359FD10-C836-4C9B-A53A-0E9D3A504AFD}" type="presParOf" srcId="{FDFB6D49-6104-41E3-B0E9-2D8EA7CAF0FE}" destId="{AE30ED7A-4DB4-40C3-8EDE-F8F49178AE17}" srcOrd="3" destOrd="0" presId="urn:microsoft.com/office/officeart/2005/8/layout/vProcess5"/>
    <dgm:cxn modelId="{076631D5-4488-414C-8DB3-5257B6F87AD2}" type="presParOf" srcId="{FDFB6D49-6104-41E3-B0E9-2D8EA7CAF0FE}" destId="{09C7D2B7-BA2A-456D-A069-699DB404038D}" srcOrd="4" destOrd="0" presId="urn:microsoft.com/office/officeart/2005/8/layout/vProcess5"/>
    <dgm:cxn modelId="{97F31880-F322-4D07-A851-91BB2BAD3A08}" type="presParOf" srcId="{FDFB6D49-6104-41E3-B0E9-2D8EA7CAF0FE}" destId="{3C6789A8-B131-4BB3-B721-EF1DE0E4EDE9}" srcOrd="5" destOrd="0" presId="urn:microsoft.com/office/officeart/2005/8/layout/vProcess5"/>
    <dgm:cxn modelId="{AF95942B-5FED-4174-BC6E-ACC85E42B5B2}" type="presParOf" srcId="{FDFB6D49-6104-41E3-B0E9-2D8EA7CAF0FE}" destId="{B19ED9AB-5A14-4698-BF52-B267912CA412}" srcOrd="6" destOrd="0" presId="urn:microsoft.com/office/officeart/2005/8/layout/vProcess5"/>
    <dgm:cxn modelId="{CC8638F1-0760-4EA3-8EC3-FF1AE6366525}" type="presParOf" srcId="{FDFB6D49-6104-41E3-B0E9-2D8EA7CAF0FE}" destId="{62495DD1-2858-415B-98DA-3FE51F20A564}" srcOrd="7" destOrd="0" presId="urn:microsoft.com/office/officeart/2005/8/layout/vProcess5"/>
    <dgm:cxn modelId="{39404797-712D-448D-9558-E29B49158731}" type="presParOf" srcId="{FDFB6D49-6104-41E3-B0E9-2D8EA7CAF0FE}" destId="{194FB2AB-A8A7-4475-AEE5-46145B94A223}" srcOrd="8" destOrd="0" presId="urn:microsoft.com/office/officeart/2005/8/layout/vProcess5"/>
    <dgm:cxn modelId="{5109A457-DC02-47B5-940D-34E6DFA506E6}" type="presParOf" srcId="{FDFB6D49-6104-41E3-B0E9-2D8EA7CAF0FE}" destId="{D6EEA9AB-5A0D-4595-9762-35FFD6A3BD29}" srcOrd="9" destOrd="0" presId="urn:microsoft.com/office/officeart/2005/8/layout/vProcess5"/>
    <dgm:cxn modelId="{2AD947CE-22D4-4B66-89C0-77F28D1E0752}" type="presParOf" srcId="{FDFB6D49-6104-41E3-B0E9-2D8EA7CAF0FE}" destId="{50E31909-F1BD-4484-B2C0-5B55FE4A0C6C}" srcOrd="10" destOrd="0" presId="urn:microsoft.com/office/officeart/2005/8/layout/vProcess5"/>
    <dgm:cxn modelId="{761813F9-335F-4B2D-AF76-85B0EC38E42B}" type="presParOf" srcId="{FDFB6D49-6104-41E3-B0E9-2D8EA7CAF0FE}" destId="{5B290930-9AC8-4271-B8E0-505F85D14701}" srcOrd="11" destOrd="0" presId="urn:microsoft.com/office/officeart/2005/8/layout/vProcess5"/>
    <dgm:cxn modelId="{450CBE6D-DA96-457E-B833-41F63B2DF42B}" type="presParOf" srcId="{FDFB6D49-6104-41E3-B0E9-2D8EA7CAF0FE}" destId="{3AF1E6AA-897A-4EC3-93D3-5BBAB7590D38}" srcOrd="12" destOrd="0" presId="urn:microsoft.com/office/officeart/2005/8/layout/vProcess5"/>
    <dgm:cxn modelId="{11609196-99CF-4C4B-8C28-9F13995B49F4}" type="presParOf" srcId="{FDFB6D49-6104-41E3-B0E9-2D8EA7CAF0FE}" destId="{2AF8FAFA-078B-4E63-A6BC-ADE129056C92}" srcOrd="13" destOrd="0" presId="urn:microsoft.com/office/officeart/2005/8/layout/vProcess5"/>
    <dgm:cxn modelId="{13940C7F-B58C-4823-B6CF-356017FEC5A5}" type="presParOf" srcId="{FDFB6D49-6104-41E3-B0E9-2D8EA7CAF0FE}" destId="{BDF426D9-7549-4BFD-B260-E29910F5F1E9}"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E4AB62-AC70-40A6-B0B8-97D15C431817}"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2E0418D-1939-4225-BF5D-3E465C2392AC}">
      <dgm:prSet/>
      <dgm:spPr/>
      <dgm:t>
        <a:bodyPr/>
        <a:lstStyle/>
        <a:p>
          <a:pPr>
            <a:lnSpc>
              <a:spcPct val="100000"/>
            </a:lnSpc>
          </a:pPr>
          <a:r>
            <a:rPr lang="en-US"/>
            <a:t>Milk – Restaurants, food chains, ice-cream manufacturers, coffee chain store.</a:t>
          </a:r>
        </a:p>
      </dgm:t>
    </dgm:pt>
    <dgm:pt modelId="{40880690-8D9A-41D1-9CDB-8B6A97ADFF2B}" type="parTrans" cxnId="{1825E1F1-E1CF-4D74-AE78-9A00D80EC3DF}">
      <dgm:prSet/>
      <dgm:spPr/>
      <dgm:t>
        <a:bodyPr/>
        <a:lstStyle/>
        <a:p>
          <a:endParaRPr lang="en-US"/>
        </a:p>
      </dgm:t>
    </dgm:pt>
    <dgm:pt modelId="{29DE1E81-2140-4D82-9FCC-201235ECF484}" type="sibTrans" cxnId="{1825E1F1-E1CF-4D74-AE78-9A00D80EC3DF}">
      <dgm:prSet/>
      <dgm:spPr/>
      <dgm:t>
        <a:bodyPr/>
        <a:lstStyle/>
        <a:p>
          <a:endParaRPr lang="en-US"/>
        </a:p>
      </dgm:t>
    </dgm:pt>
    <dgm:pt modelId="{CE30D35B-961F-42D2-B32C-4E2D3344F609}">
      <dgm:prSet/>
      <dgm:spPr/>
      <dgm:t>
        <a:bodyPr/>
        <a:lstStyle/>
        <a:p>
          <a:pPr>
            <a:lnSpc>
              <a:spcPct val="100000"/>
            </a:lnSpc>
          </a:pPr>
          <a:r>
            <a:rPr lang="en-US"/>
            <a:t>Butter/cheese/ghee - Bakery, pizza chains, snack retailers.</a:t>
          </a:r>
        </a:p>
      </dgm:t>
    </dgm:pt>
    <dgm:pt modelId="{64DDB2A2-AA34-493B-B734-90AD811C7E46}" type="parTrans" cxnId="{423CDC1B-E65D-4E72-A992-78A638BC7A48}">
      <dgm:prSet/>
      <dgm:spPr/>
      <dgm:t>
        <a:bodyPr/>
        <a:lstStyle/>
        <a:p>
          <a:endParaRPr lang="en-US"/>
        </a:p>
      </dgm:t>
    </dgm:pt>
    <dgm:pt modelId="{B9B3B60A-8942-4FC8-9805-ACF2A3A87B22}" type="sibTrans" cxnId="{423CDC1B-E65D-4E72-A992-78A638BC7A48}">
      <dgm:prSet/>
      <dgm:spPr/>
      <dgm:t>
        <a:bodyPr/>
        <a:lstStyle/>
        <a:p>
          <a:endParaRPr lang="en-US"/>
        </a:p>
      </dgm:t>
    </dgm:pt>
    <dgm:pt modelId="{E664E876-6D55-416B-BE4C-EDEE6BFD07DE}" type="pres">
      <dgm:prSet presAssocID="{3BE4AB62-AC70-40A6-B0B8-97D15C431817}" presName="root" presStyleCnt="0">
        <dgm:presLayoutVars>
          <dgm:dir/>
          <dgm:resizeHandles val="exact"/>
        </dgm:presLayoutVars>
      </dgm:prSet>
      <dgm:spPr/>
    </dgm:pt>
    <dgm:pt modelId="{09C1BC56-1820-4BE4-8E3D-5C564382F069}" type="pres">
      <dgm:prSet presAssocID="{22E0418D-1939-4225-BF5D-3E465C2392AC}" presName="compNode" presStyleCnt="0"/>
      <dgm:spPr/>
    </dgm:pt>
    <dgm:pt modelId="{EDF81D2C-D87D-4026-8FF2-91884CF48227}" type="pres">
      <dgm:prSet presAssocID="{22E0418D-1939-4225-BF5D-3E465C2392A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ce cream"/>
        </a:ext>
      </dgm:extLst>
    </dgm:pt>
    <dgm:pt modelId="{AF7BA655-E5A5-4A82-B0E6-EC49E9AA8F53}" type="pres">
      <dgm:prSet presAssocID="{22E0418D-1939-4225-BF5D-3E465C2392AC}" presName="spaceRect" presStyleCnt="0"/>
      <dgm:spPr/>
    </dgm:pt>
    <dgm:pt modelId="{4907D8DC-F94B-446B-B504-0C1165576304}" type="pres">
      <dgm:prSet presAssocID="{22E0418D-1939-4225-BF5D-3E465C2392AC}" presName="textRect" presStyleLbl="revTx" presStyleIdx="0" presStyleCnt="2">
        <dgm:presLayoutVars>
          <dgm:chMax val="1"/>
          <dgm:chPref val="1"/>
        </dgm:presLayoutVars>
      </dgm:prSet>
      <dgm:spPr/>
    </dgm:pt>
    <dgm:pt modelId="{16BC231B-A029-40CB-9CA3-98E1B4F99AE5}" type="pres">
      <dgm:prSet presAssocID="{29DE1E81-2140-4D82-9FCC-201235ECF484}" presName="sibTrans" presStyleCnt="0"/>
      <dgm:spPr/>
    </dgm:pt>
    <dgm:pt modelId="{7D370CDA-0A31-4F4F-806B-8F30E5AF197F}" type="pres">
      <dgm:prSet presAssocID="{CE30D35B-961F-42D2-B32C-4E2D3344F609}" presName="compNode" presStyleCnt="0"/>
      <dgm:spPr/>
    </dgm:pt>
    <dgm:pt modelId="{B3DC5FFC-D7CA-4CB9-A27E-56F45AAA5830}" type="pres">
      <dgm:prSet presAssocID="{CE30D35B-961F-42D2-B32C-4E2D3344F60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zza"/>
        </a:ext>
      </dgm:extLst>
    </dgm:pt>
    <dgm:pt modelId="{F8A5F3DE-EB91-4370-B1DC-F1A90D2755F2}" type="pres">
      <dgm:prSet presAssocID="{CE30D35B-961F-42D2-B32C-4E2D3344F609}" presName="spaceRect" presStyleCnt="0"/>
      <dgm:spPr/>
    </dgm:pt>
    <dgm:pt modelId="{92C00EB9-9C03-4645-BD07-C234D7ECFF8B}" type="pres">
      <dgm:prSet presAssocID="{CE30D35B-961F-42D2-B32C-4E2D3344F609}" presName="textRect" presStyleLbl="revTx" presStyleIdx="1" presStyleCnt="2">
        <dgm:presLayoutVars>
          <dgm:chMax val="1"/>
          <dgm:chPref val="1"/>
        </dgm:presLayoutVars>
      </dgm:prSet>
      <dgm:spPr/>
    </dgm:pt>
  </dgm:ptLst>
  <dgm:cxnLst>
    <dgm:cxn modelId="{423CDC1B-E65D-4E72-A992-78A638BC7A48}" srcId="{3BE4AB62-AC70-40A6-B0B8-97D15C431817}" destId="{CE30D35B-961F-42D2-B32C-4E2D3344F609}" srcOrd="1" destOrd="0" parTransId="{64DDB2A2-AA34-493B-B734-90AD811C7E46}" sibTransId="{B9B3B60A-8942-4FC8-9805-ACF2A3A87B22}"/>
    <dgm:cxn modelId="{C6CA5529-D033-411E-9F44-9F7AF7FE8EEF}" type="presOf" srcId="{CE30D35B-961F-42D2-B32C-4E2D3344F609}" destId="{92C00EB9-9C03-4645-BD07-C234D7ECFF8B}" srcOrd="0" destOrd="0" presId="urn:microsoft.com/office/officeart/2018/2/layout/IconLabelList"/>
    <dgm:cxn modelId="{91C8A246-1714-43E5-99AA-B9EF4CD1F61A}" type="presOf" srcId="{3BE4AB62-AC70-40A6-B0B8-97D15C431817}" destId="{E664E876-6D55-416B-BE4C-EDEE6BFD07DE}" srcOrd="0" destOrd="0" presId="urn:microsoft.com/office/officeart/2018/2/layout/IconLabelList"/>
    <dgm:cxn modelId="{4CA049AC-1C73-4C07-B920-869D91FF911B}" type="presOf" srcId="{22E0418D-1939-4225-BF5D-3E465C2392AC}" destId="{4907D8DC-F94B-446B-B504-0C1165576304}" srcOrd="0" destOrd="0" presId="urn:microsoft.com/office/officeart/2018/2/layout/IconLabelList"/>
    <dgm:cxn modelId="{1825E1F1-E1CF-4D74-AE78-9A00D80EC3DF}" srcId="{3BE4AB62-AC70-40A6-B0B8-97D15C431817}" destId="{22E0418D-1939-4225-BF5D-3E465C2392AC}" srcOrd="0" destOrd="0" parTransId="{40880690-8D9A-41D1-9CDB-8B6A97ADFF2B}" sibTransId="{29DE1E81-2140-4D82-9FCC-201235ECF484}"/>
    <dgm:cxn modelId="{A2B2E1A5-9568-4B82-B03C-387A05C4CEC4}" type="presParOf" srcId="{E664E876-6D55-416B-BE4C-EDEE6BFD07DE}" destId="{09C1BC56-1820-4BE4-8E3D-5C564382F069}" srcOrd="0" destOrd="0" presId="urn:microsoft.com/office/officeart/2018/2/layout/IconLabelList"/>
    <dgm:cxn modelId="{DFBBFA24-3C32-4872-A6B6-D7074ED4DF09}" type="presParOf" srcId="{09C1BC56-1820-4BE4-8E3D-5C564382F069}" destId="{EDF81D2C-D87D-4026-8FF2-91884CF48227}" srcOrd="0" destOrd="0" presId="urn:microsoft.com/office/officeart/2018/2/layout/IconLabelList"/>
    <dgm:cxn modelId="{709B4EEA-D8C2-4710-8E15-9F89448C3D78}" type="presParOf" srcId="{09C1BC56-1820-4BE4-8E3D-5C564382F069}" destId="{AF7BA655-E5A5-4A82-B0E6-EC49E9AA8F53}" srcOrd="1" destOrd="0" presId="urn:microsoft.com/office/officeart/2018/2/layout/IconLabelList"/>
    <dgm:cxn modelId="{6774FBE7-9B47-4EA8-A1A1-6CE5AE36E54A}" type="presParOf" srcId="{09C1BC56-1820-4BE4-8E3D-5C564382F069}" destId="{4907D8DC-F94B-446B-B504-0C1165576304}" srcOrd="2" destOrd="0" presId="urn:microsoft.com/office/officeart/2018/2/layout/IconLabelList"/>
    <dgm:cxn modelId="{BCAC59D8-F108-4CFA-85DC-9FCCBCBBCE7D}" type="presParOf" srcId="{E664E876-6D55-416B-BE4C-EDEE6BFD07DE}" destId="{16BC231B-A029-40CB-9CA3-98E1B4F99AE5}" srcOrd="1" destOrd="0" presId="urn:microsoft.com/office/officeart/2018/2/layout/IconLabelList"/>
    <dgm:cxn modelId="{B68E9A40-82B0-40D3-8690-F39ECD670C42}" type="presParOf" srcId="{E664E876-6D55-416B-BE4C-EDEE6BFD07DE}" destId="{7D370CDA-0A31-4F4F-806B-8F30E5AF197F}" srcOrd="2" destOrd="0" presId="urn:microsoft.com/office/officeart/2018/2/layout/IconLabelList"/>
    <dgm:cxn modelId="{3528F07A-2E06-499F-97A9-05B544ABC1F6}" type="presParOf" srcId="{7D370CDA-0A31-4F4F-806B-8F30E5AF197F}" destId="{B3DC5FFC-D7CA-4CB9-A27E-56F45AAA5830}" srcOrd="0" destOrd="0" presId="urn:microsoft.com/office/officeart/2018/2/layout/IconLabelList"/>
    <dgm:cxn modelId="{D2757C72-E44B-4F93-9878-6417C6D68D22}" type="presParOf" srcId="{7D370CDA-0A31-4F4F-806B-8F30E5AF197F}" destId="{F8A5F3DE-EB91-4370-B1DC-F1A90D2755F2}" srcOrd="1" destOrd="0" presId="urn:microsoft.com/office/officeart/2018/2/layout/IconLabelList"/>
    <dgm:cxn modelId="{64A97DAD-8484-44AB-BEB4-D4D12792F9D1}" type="presParOf" srcId="{7D370CDA-0A31-4F4F-806B-8F30E5AF197F}" destId="{92C00EB9-9C03-4645-BD07-C234D7ECFF8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1EF1DC-3C2E-4B3B-B8E7-EA41CA894633}"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89143478-C3D2-43A7-97E5-CDAA1FB5F22A}">
      <dgm:prSet/>
      <dgm:spPr/>
      <dgm:t>
        <a:bodyPr/>
        <a:lstStyle/>
        <a:p>
          <a:pPr>
            <a:lnSpc>
              <a:spcPct val="100000"/>
            </a:lnSpc>
            <a:defRPr cap="all"/>
          </a:pPr>
          <a:r>
            <a:rPr lang="en-US"/>
            <a:t>Market leaders </a:t>
          </a:r>
        </a:p>
      </dgm:t>
    </dgm:pt>
    <dgm:pt modelId="{D4C96216-E428-4595-9DF7-A3689CA3B888}" type="parTrans" cxnId="{59FA3ADC-A318-4AC4-9D40-C33B7712771F}">
      <dgm:prSet/>
      <dgm:spPr/>
      <dgm:t>
        <a:bodyPr/>
        <a:lstStyle/>
        <a:p>
          <a:endParaRPr lang="en-US"/>
        </a:p>
      </dgm:t>
    </dgm:pt>
    <dgm:pt modelId="{F2E9DBBD-BE54-4CD1-B5A4-F3F36DEC8A27}" type="sibTrans" cxnId="{59FA3ADC-A318-4AC4-9D40-C33B7712771F}">
      <dgm:prSet/>
      <dgm:spPr/>
      <dgm:t>
        <a:bodyPr/>
        <a:lstStyle/>
        <a:p>
          <a:endParaRPr lang="en-US"/>
        </a:p>
      </dgm:t>
    </dgm:pt>
    <dgm:pt modelId="{A1CA61E7-3E99-44EA-9DA1-96FF513482F8}">
      <dgm:prSet/>
      <dgm:spPr/>
      <dgm:t>
        <a:bodyPr/>
        <a:lstStyle/>
        <a:p>
          <a:pPr>
            <a:lnSpc>
              <a:spcPct val="100000"/>
            </a:lnSpc>
            <a:defRPr cap="all"/>
          </a:pPr>
          <a:r>
            <a:rPr lang="en-US"/>
            <a:t>Strong product portfolio </a:t>
          </a:r>
        </a:p>
      </dgm:t>
    </dgm:pt>
    <dgm:pt modelId="{5EA951D3-7AA9-4D14-A11A-122781279146}" type="parTrans" cxnId="{080B3230-47BB-4575-ABC9-278501FC6372}">
      <dgm:prSet/>
      <dgm:spPr/>
      <dgm:t>
        <a:bodyPr/>
        <a:lstStyle/>
        <a:p>
          <a:endParaRPr lang="en-US"/>
        </a:p>
      </dgm:t>
    </dgm:pt>
    <dgm:pt modelId="{BDFA9787-7697-4728-B8D3-E9DFE965628E}" type="sibTrans" cxnId="{080B3230-47BB-4575-ABC9-278501FC6372}">
      <dgm:prSet/>
      <dgm:spPr/>
      <dgm:t>
        <a:bodyPr/>
        <a:lstStyle/>
        <a:p>
          <a:endParaRPr lang="en-US"/>
        </a:p>
      </dgm:t>
    </dgm:pt>
    <dgm:pt modelId="{E325DF84-90F9-478F-8D3D-28FAF9665AC1}">
      <dgm:prSet/>
      <dgm:spPr/>
      <dgm:t>
        <a:bodyPr/>
        <a:lstStyle/>
        <a:p>
          <a:pPr>
            <a:lnSpc>
              <a:spcPct val="100000"/>
            </a:lnSpc>
            <a:defRPr cap="all"/>
          </a:pPr>
          <a:r>
            <a:rPr lang="en-US"/>
            <a:t>Well-established supply chain.</a:t>
          </a:r>
        </a:p>
      </dgm:t>
    </dgm:pt>
    <dgm:pt modelId="{FA534CD8-5FED-46A1-B9DE-9F4D60804005}" type="parTrans" cxnId="{1D5D25BA-E78C-4B24-AC48-8A6CC33E7717}">
      <dgm:prSet/>
      <dgm:spPr/>
      <dgm:t>
        <a:bodyPr/>
        <a:lstStyle/>
        <a:p>
          <a:endParaRPr lang="en-US"/>
        </a:p>
      </dgm:t>
    </dgm:pt>
    <dgm:pt modelId="{637ABE23-99C6-4434-AA84-78A304185FC3}" type="sibTrans" cxnId="{1D5D25BA-E78C-4B24-AC48-8A6CC33E7717}">
      <dgm:prSet/>
      <dgm:spPr/>
      <dgm:t>
        <a:bodyPr/>
        <a:lstStyle/>
        <a:p>
          <a:endParaRPr lang="en-US"/>
        </a:p>
      </dgm:t>
    </dgm:pt>
    <dgm:pt modelId="{C2AF9D5F-293E-41BB-A087-78A0A65064E3}">
      <dgm:prSet/>
      <dgm:spPr/>
      <dgm:t>
        <a:bodyPr/>
        <a:lstStyle/>
        <a:p>
          <a:pPr>
            <a:lnSpc>
              <a:spcPct val="100000"/>
            </a:lnSpc>
            <a:defRPr cap="all"/>
          </a:pPr>
          <a:r>
            <a:rPr lang="en-US"/>
            <a:t>Huge customer base.</a:t>
          </a:r>
        </a:p>
      </dgm:t>
    </dgm:pt>
    <dgm:pt modelId="{8EBA3194-347E-4EDD-9C80-2644BD7CAC57}" type="parTrans" cxnId="{D0706303-7C75-4DA0-89CA-8B73459ECFFC}">
      <dgm:prSet/>
      <dgm:spPr/>
      <dgm:t>
        <a:bodyPr/>
        <a:lstStyle/>
        <a:p>
          <a:endParaRPr lang="en-US"/>
        </a:p>
      </dgm:t>
    </dgm:pt>
    <dgm:pt modelId="{D83454D9-967D-492C-B0A1-4D9A67969B95}" type="sibTrans" cxnId="{D0706303-7C75-4DA0-89CA-8B73459ECFFC}">
      <dgm:prSet/>
      <dgm:spPr/>
      <dgm:t>
        <a:bodyPr/>
        <a:lstStyle/>
        <a:p>
          <a:endParaRPr lang="en-US"/>
        </a:p>
      </dgm:t>
    </dgm:pt>
    <dgm:pt modelId="{6765BA76-34C7-4DD0-9059-6D8B3BCB390E}">
      <dgm:prSet/>
      <dgm:spPr/>
      <dgm:t>
        <a:bodyPr/>
        <a:lstStyle/>
        <a:p>
          <a:pPr>
            <a:lnSpc>
              <a:spcPct val="100000"/>
            </a:lnSpc>
            <a:defRPr cap="all"/>
          </a:pPr>
          <a:r>
            <a:rPr lang="en-US"/>
            <a:t>Low advertisement cost.</a:t>
          </a:r>
        </a:p>
      </dgm:t>
    </dgm:pt>
    <dgm:pt modelId="{58ECCA02-DB38-4B89-9B27-D0BEBD4E31E4}" type="parTrans" cxnId="{5DAFE073-914C-458C-8C3D-46CC3149C6F8}">
      <dgm:prSet/>
      <dgm:spPr/>
      <dgm:t>
        <a:bodyPr/>
        <a:lstStyle/>
        <a:p>
          <a:endParaRPr lang="en-US"/>
        </a:p>
      </dgm:t>
    </dgm:pt>
    <dgm:pt modelId="{7076D65E-15E5-46B1-8E87-120E8970A9A8}" type="sibTrans" cxnId="{5DAFE073-914C-458C-8C3D-46CC3149C6F8}">
      <dgm:prSet/>
      <dgm:spPr/>
      <dgm:t>
        <a:bodyPr/>
        <a:lstStyle/>
        <a:p>
          <a:endParaRPr lang="en-US"/>
        </a:p>
      </dgm:t>
    </dgm:pt>
    <dgm:pt modelId="{D0BC93D5-DB3A-41EE-A8AC-F90337ED6E74}" type="pres">
      <dgm:prSet presAssocID="{3B1EF1DC-3C2E-4B3B-B8E7-EA41CA894633}" presName="root" presStyleCnt="0">
        <dgm:presLayoutVars>
          <dgm:dir/>
          <dgm:resizeHandles val="exact"/>
        </dgm:presLayoutVars>
      </dgm:prSet>
      <dgm:spPr/>
    </dgm:pt>
    <dgm:pt modelId="{75B60D85-BC0A-4E7F-826F-B3C211528491}" type="pres">
      <dgm:prSet presAssocID="{89143478-C3D2-43A7-97E5-CDAA1FB5F22A}" presName="compNode" presStyleCnt="0"/>
      <dgm:spPr/>
    </dgm:pt>
    <dgm:pt modelId="{C9077F81-60EA-48C9-B9DD-DE0416D9B6A4}" type="pres">
      <dgm:prSet presAssocID="{89143478-C3D2-43A7-97E5-CDAA1FB5F22A}" presName="iconBgRect" presStyleLbl="bgShp" presStyleIdx="0" presStyleCnt="5"/>
      <dgm:spPr/>
    </dgm:pt>
    <dgm:pt modelId="{24CF09DE-BCC0-4834-9E5B-241AC6EEAC75}" type="pres">
      <dgm:prSet presAssocID="{89143478-C3D2-43A7-97E5-CDAA1FB5F22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DE5CF992-2CA3-43CA-905C-150FAF495415}" type="pres">
      <dgm:prSet presAssocID="{89143478-C3D2-43A7-97E5-CDAA1FB5F22A}" presName="spaceRect" presStyleCnt="0"/>
      <dgm:spPr/>
    </dgm:pt>
    <dgm:pt modelId="{53537541-55E9-4310-BB7A-61263EC2ABF8}" type="pres">
      <dgm:prSet presAssocID="{89143478-C3D2-43A7-97E5-CDAA1FB5F22A}" presName="textRect" presStyleLbl="revTx" presStyleIdx="0" presStyleCnt="5">
        <dgm:presLayoutVars>
          <dgm:chMax val="1"/>
          <dgm:chPref val="1"/>
        </dgm:presLayoutVars>
      </dgm:prSet>
      <dgm:spPr/>
    </dgm:pt>
    <dgm:pt modelId="{EC28511A-CDFF-4F7F-8B97-7D40F1CF8547}" type="pres">
      <dgm:prSet presAssocID="{F2E9DBBD-BE54-4CD1-B5A4-F3F36DEC8A27}" presName="sibTrans" presStyleCnt="0"/>
      <dgm:spPr/>
    </dgm:pt>
    <dgm:pt modelId="{A53DE1B7-D10E-498F-86EE-700136F08471}" type="pres">
      <dgm:prSet presAssocID="{A1CA61E7-3E99-44EA-9DA1-96FF513482F8}" presName="compNode" presStyleCnt="0"/>
      <dgm:spPr/>
    </dgm:pt>
    <dgm:pt modelId="{05BC0596-D79B-490D-AAD2-A366537F8F3B}" type="pres">
      <dgm:prSet presAssocID="{A1CA61E7-3E99-44EA-9DA1-96FF513482F8}" presName="iconBgRect" presStyleLbl="bgShp" presStyleIdx="1" presStyleCnt="5"/>
      <dgm:spPr/>
    </dgm:pt>
    <dgm:pt modelId="{471B092B-289C-409D-81FD-E1B1EEC47359}" type="pres">
      <dgm:prSet presAssocID="{A1CA61E7-3E99-44EA-9DA1-96FF513482F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6072E66D-B571-476C-9499-299798FB4FC8}" type="pres">
      <dgm:prSet presAssocID="{A1CA61E7-3E99-44EA-9DA1-96FF513482F8}" presName="spaceRect" presStyleCnt="0"/>
      <dgm:spPr/>
    </dgm:pt>
    <dgm:pt modelId="{CF325C65-9A2C-4186-A9AC-3F50F8A44AFD}" type="pres">
      <dgm:prSet presAssocID="{A1CA61E7-3E99-44EA-9DA1-96FF513482F8}" presName="textRect" presStyleLbl="revTx" presStyleIdx="1" presStyleCnt="5">
        <dgm:presLayoutVars>
          <dgm:chMax val="1"/>
          <dgm:chPref val="1"/>
        </dgm:presLayoutVars>
      </dgm:prSet>
      <dgm:spPr/>
    </dgm:pt>
    <dgm:pt modelId="{F4F55C2D-4B41-4DB4-B736-39537A031E76}" type="pres">
      <dgm:prSet presAssocID="{BDFA9787-7697-4728-B8D3-E9DFE965628E}" presName="sibTrans" presStyleCnt="0"/>
      <dgm:spPr/>
    </dgm:pt>
    <dgm:pt modelId="{A299436B-D6E7-430D-9D82-E80D73D4B12C}" type="pres">
      <dgm:prSet presAssocID="{E325DF84-90F9-478F-8D3D-28FAF9665AC1}" presName="compNode" presStyleCnt="0"/>
      <dgm:spPr/>
    </dgm:pt>
    <dgm:pt modelId="{B23F6826-D0F5-4C8C-91CE-EAC78DCDFC30}" type="pres">
      <dgm:prSet presAssocID="{E325DF84-90F9-478F-8D3D-28FAF9665AC1}" presName="iconBgRect" presStyleLbl="bgShp" presStyleIdx="2" presStyleCnt="5"/>
      <dgm:spPr/>
    </dgm:pt>
    <dgm:pt modelId="{BA3B4767-D865-401F-B310-F0A1CF164D83}" type="pres">
      <dgm:prSet presAssocID="{E325DF84-90F9-478F-8D3D-28FAF9665AC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actory"/>
        </a:ext>
      </dgm:extLst>
    </dgm:pt>
    <dgm:pt modelId="{ED57D2A3-486B-464B-B030-A5C586C81586}" type="pres">
      <dgm:prSet presAssocID="{E325DF84-90F9-478F-8D3D-28FAF9665AC1}" presName="spaceRect" presStyleCnt="0"/>
      <dgm:spPr/>
    </dgm:pt>
    <dgm:pt modelId="{DFEAA2A6-FF8B-4D50-818B-E72DD9DAA927}" type="pres">
      <dgm:prSet presAssocID="{E325DF84-90F9-478F-8D3D-28FAF9665AC1}" presName="textRect" presStyleLbl="revTx" presStyleIdx="2" presStyleCnt="5">
        <dgm:presLayoutVars>
          <dgm:chMax val="1"/>
          <dgm:chPref val="1"/>
        </dgm:presLayoutVars>
      </dgm:prSet>
      <dgm:spPr/>
    </dgm:pt>
    <dgm:pt modelId="{9E81805D-7D4B-4C94-8DAB-B50E21F04091}" type="pres">
      <dgm:prSet presAssocID="{637ABE23-99C6-4434-AA84-78A304185FC3}" presName="sibTrans" presStyleCnt="0"/>
      <dgm:spPr/>
    </dgm:pt>
    <dgm:pt modelId="{E48B7B09-DB4E-45B3-AF71-07FE0C9F053A}" type="pres">
      <dgm:prSet presAssocID="{C2AF9D5F-293E-41BB-A087-78A0A65064E3}" presName="compNode" presStyleCnt="0"/>
      <dgm:spPr/>
    </dgm:pt>
    <dgm:pt modelId="{7A4EC31D-AAF8-4F8D-A708-244D9BAD34BA}" type="pres">
      <dgm:prSet presAssocID="{C2AF9D5F-293E-41BB-A087-78A0A65064E3}" presName="iconBgRect" presStyleLbl="bgShp" presStyleIdx="3" presStyleCnt="5"/>
      <dgm:spPr/>
    </dgm:pt>
    <dgm:pt modelId="{4DD292C8-C505-421C-9A90-D9A3F6C01DCD}" type="pres">
      <dgm:prSet presAssocID="{C2AF9D5F-293E-41BB-A087-78A0A65064E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ome"/>
        </a:ext>
      </dgm:extLst>
    </dgm:pt>
    <dgm:pt modelId="{EC0C80F1-69E6-4FA8-8767-A293F91C173A}" type="pres">
      <dgm:prSet presAssocID="{C2AF9D5F-293E-41BB-A087-78A0A65064E3}" presName="spaceRect" presStyleCnt="0"/>
      <dgm:spPr/>
    </dgm:pt>
    <dgm:pt modelId="{91910851-53A8-4CD8-B561-FF2D44B68A20}" type="pres">
      <dgm:prSet presAssocID="{C2AF9D5F-293E-41BB-A087-78A0A65064E3}" presName="textRect" presStyleLbl="revTx" presStyleIdx="3" presStyleCnt="5">
        <dgm:presLayoutVars>
          <dgm:chMax val="1"/>
          <dgm:chPref val="1"/>
        </dgm:presLayoutVars>
      </dgm:prSet>
      <dgm:spPr/>
    </dgm:pt>
    <dgm:pt modelId="{14984029-99BD-4E88-A58D-BEEB36B22542}" type="pres">
      <dgm:prSet presAssocID="{D83454D9-967D-492C-B0A1-4D9A67969B95}" presName="sibTrans" presStyleCnt="0"/>
      <dgm:spPr/>
    </dgm:pt>
    <dgm:pt modelId="{98C66519-BEF8-4887-AF5D-0B536F2D69DE}" type="pres">
      <dgm:prSet presAssocID="{6765BA76-34C7-4DD0-9059-6D8B3BCB390E}" presName="compNode" presStyleCnt="0"/>
      <dgm:spPr/>
    </dgm:pt>
    <dgm:pt modelId="{673DD532-4341-4385-B078-B93C93631DE9}" type="pres">
      <dgm:prSet presAssocID="{6765BA76-34C7-4DD0-9059-6D8B3BCB390E}" presName="iconBgRect" presStyleLbl="bgShp" presStyleIdx="4" presStyleCnt="5"/>
      <dgm:spPr/>
    </dgm:pt>
    <dgm:pt modelId="{51247410-45F3-4C02-8B14-3293C8D954E4}" type="pres">
      <dgm:prSet presAssocID="{6765BA76-34C7-4DD0-9059-6D8B3BCB390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oney"/>
        </a:ext>
      </dgm:extLst>
    </dgm:pt>
    <dgm:pt modelId="{159A7A8A-D55B-498C-9FC2-3E14D0654405}" type="pres">
      <dgm:prSet presAssocID="{6765BA76-34C7-4DD0-9059-6D8B3BCB390E}" presName="spaceRect" presStyleCnt="0"/>
      <dgm:spPr/>
    </dgm:pt>
    <dgm:pt modelId="{D6870E72-E5F7-49F4-B6B9-838960B751F8}" type="pres">
      <dgm:prSet presAssocID="{6765BA76-34C7-4DD0-9059-6D8B3BCB390E}" presName="textRect" presStyleLbl="revTx" presStyleIdx="4" presStyleCnt="5">
        <dgm:presLayoutVars>
          <dgm:chMax val="1"/>
          <dgm:chPref val="1"/>
        </dgm:presLayoutVars>
      </dgm:prSet>
      <dgm:spPr/>
    </dgm:pt>
  </dgm:ptLst>
  <dgm:cxnLst>
    <dgm:cxn modelId="{D0706303-7C75-4DA0-89CA-8B73459ECFFC}" srcId="{3B1EF1DC-3C2E-4B3B-B8E7-EA41CA894633}" destId="{C2AF9D5F-293E-41BB-A087-78A0A65064E3}" srcOrd="3" destOrd="0" parTransId="{8EBA3194-347E-4EDD-9C80-2644BD7CAC57}" sibTransId="{D83454D9-967D-492C-B0A1-4D9A67969B95}"/>
    <dgm:cxn modelId="{2B553F0C-448C-4AA4-AFFD-B8C4662E41FE}" type="presOf" srcId="{6765BA76-34C7-4DD0-9059-6D8B3BCB390E}" destId="{D6870E72-E5F7-49F4-B6B9-838960B751F8}" srcOrd="0" destOrd="0" presId="urn:microsoft.com/office/officeart/2018/5/layout/IconCircleLabelList"/>
    <dgm:cxn modelId="{B1E2B226-078A-487E-B3D1-ECBCFCDDA67A}" type="presOf" srcId="{E325DF84-90F9-478F-8D3D-28FAF9665AC1}" destId="{DFEAA2A6-FF8B-4D50-818B-E72DD9DAA927}" srcOrd="0" destOrd="0" presId="urn:microsoft.com/office/officeart/2018/5/layout/IconCircleLabelList"/>
    <dgm:cxn modelId="{080B3230-47BB-4575-ABC9-278501FC6372}" srcId="{3B1EF1DC-3C2E-4B3B-B8E7-EA41CA894633}" destId="{A1CA61E7-3E99-44EA-9DA1-96FF513482F8}" srcOrd="1" destOrd="0" parTransId="{5EA951D3-7AA9-4D14-A11A-122781279146}" sibTransId="{BDFA9787-7697-4728-B8D3-E9DFE965628E}"/>
    <dgm:cxn modelId="{3F61FE33-EFFB-48C7-BB35-270646428600}" type="presOf" srcId="{3B1EF1DC-3C2E-4B3B-B8E7-EA41CA894633}" destId="{D0BC93D5-DB3A-41EE-A8AC-F90337ED6E74}" srcOrd="0" destOrd="0" presId="urn:microsoft.com/office/officeart/2018/5/layout/IconCircleLabelList"/>
    <dgm:cxn modelId="{5DAFE073-914C-458C-8C3D-46CC3149C6F8}" srcId="{3B1EF1DC-3C2E-4B3B-B8E7-EA41CA894633}" destId="{6765BA76-34C7-4DD0-9059-6D8B3BCB390E}" srcOrd="4" destOrd="0" parTransId="{58ECCA02-DB38-4B89-9B27-D0BEBD4E31E4}" sibTransId="{7076D65E-15E5-46B1-8E87-120E8970A9A8}"/>
    <dgm:cxn modelId="{8BA7EA53-01E5-4C3E-9B8C-B9FE0CFFBF30}" type="presOf" srcId="{89143478-C3D2-43A7-97E5-CDAA1FB5F22A}" destId="{53537541-55E9-4310-BB7A-61263EC2ABF8}" srcOrd="0" destOrd="0" presId="urn:microsoft.com/office/officeart/2018/5/layout/IconCircleLabelList"/>
    <dgm:cxn modelId="{D3F15BAE-416D-4A76-AA12-72407E70496D}" type="presOf" srcId="{C2AF9D5F-293E-41BB-A087-78A0A65064E3}" destId="{91910851-53A8-4CD8-B561-FF2D44B68A20}" srcOrd="0" destOrd="0" presId="urn:microsoft.com/office/officeart/2018/5/layout/IconCircleLabelList"/>
    <dgm:cxn modelId="{1D5D25BA-E78C-4B24-AC48-8A6CC33E7717}" srcId="{3B1EF1DC-3C2E-4B3B-B8E7-EA41CA894633}" destId="{E325DF84-90F9-478F-8D3D-28FAF9665AC1}" srcOrd="2" destOrd="0" parTransId="{FA534CD8-5FED-46A1-B9DE-9F4D60804005}" sibTransId="{637ABE23-99C6-4434-AA84-78A304185FC3}"/>
    <dgm:cxn modelId="{59FA3ADC-A318-4AC4-9D40-C33B7712771F}" srcId="{3B1EF1DC-3C2E-4B3B-B8E7-EA41CA894633}" destId="{89143478-C3D2-43A7-97E5-CDAA1FB5F22A}" srcOrd="0" destOrd="0" parTransId="{D4C96216-E428-4595-9DF7-A3689CA3B888}" sibTransId="{F2E9DBBD-BE54-4CD1-B5A4-F3F36DEC8A27}"/>
    <dgm:cxn modelId="{5A300AE1-49DE-41DD-AC5F-F61FF9433ED4}" type="presOf" srcId="{A1CA61E7-3E99-44EA-9DA1-96FF513482F8}" destId="{CF325C65-9A2C-4186-A9AC-3F50F8A44AFD}" srcOrd="0" destOrd="0" presId="urn:microsoft.com/office/officeart/2018/5/layout/IconCircleLabelList"/>
    <dgm:cxn modelId="{683F7DEA-ED6B-4DCD-8366-DA238DA8EB06}" type="presParOf" srcId="{D0BC93D5-DB3A-41EE-A8AC-F90337ED6E74}" destId="{75B60D85-BC0A-4E7F-826F-B3C211528491}" srcOrd="0" destOrd="0" presId="urn:microsoft.com/office/officeart/2018/5/layout/IconCircleLabelList"/>
    <dgm:cxn modelId="{1F3B8CBA-713E-4BDD-B06D-543F91F11002}" type="presParOf" srcId="{75B60D85-BC0A-4E7F-826F-B3C211528491}" destId="{C9077F81-60EA-48C9-B9DD-DE0416D9B6A4}" srcOrd="0" destOrd="0" presId="urn:microsoft.com/office/officeart/2018/5/layout/IconCircleLabelList"/>
    <dgm:cxn modelId="{5F9244EE-91B3-49AC-8B8F-10DDFC2B5FC1}" type="presParOf" srcId="{75B60D85-BC0A-4E7F-826F-B3C211528491}" destId="{24CF09DE-BCC0-4834-9E5B-241AC6EEAC75}" srcOrd="1" destOrd="0" presId="urn:microsoft.com/office/officeart/2018/5/layout/IconCircleLabelList"/>
    <dgm:cxn modelId="{8BE02F19-C44D-49B8-8334-09EC6DCC1CB6}" type="presParOf" srcId="{75B60D85-BC0A-4E7F-826F-B3C211528491}" destId="{DE5CF992-2CA3-43CA-905C-150FAF495415}" srcOrd="2" destOrd="0" presId="urn:microsoft.com/office/officeart/2018/5/layout/IconCircleLabelList"/>
    <dgm:cxn modelId="{EA184F82-1C6A-48C4-A228-2AB5AF27B72A}" type="presParOf" srcId="{75B60D85-BC0A-4E7F-826F-B3C211528491}" destId="{53537541-55E9-4310-BB7A-61263EC2ABF8}" srcOrd="3" destOrd="0" presId="urn:microsoft.com/office/officeart/2018/5/layout/IconCircleLabelList"/>
    <dgm:cxn modelId="{4D6C3259-5738-4A27-BAC9-2B3094E677BC}" type="presParOf" srcId="{D0BC93D5-DB3A-41EE-A8AC-F90337ED6E74}" destId="{EC28511A-CDFF-4F7F-8B97-7D40F1CF8547}" srcOrd="1" destOrd="0" presId="urn:microsoft.com/office/officeart/2018/5/layout/IconCircleLabelList"/>
    <dgm:cxn modelId="{52D0C6E1-67DD-415A-9BBE-CCB5395A16A6}" type="presParOf" srcId="{D0BC93D5-DB3A-41EE-A8AC-F90337ED6E74}" destId="{A53DE1B7-D10E-498F-86EE-700136F08471}" srcOrd="2" destOrd="0" presId="urn:microsoft.com/office/officeart/2018/5/layout/IconCircleLabelList"/>
    <dgm:cxn modelId="{B20EADA1-029D-4A85-974D-B4BAD466B0E9}" type="presParOf" srcId="{A53DE1B7-D10E-498F-86EE-700136F08471}" destId="{05BC0596-D79B-490D-AAD2-A366537F8F3B}" srcOrd="0" destOrd="0" presId="urn:microsoft.com/office/officeart/2018/5/layout/IconCircleLabelList"/>
    <dgm:cxn modelId="{AC4DEB16-B9B3-45B3-832C-1295B7E62FCC}" type="presParOf" srcId="{A53DE1B7-D10E-498F-86EE-700136F08471}" destId="{471B092B-289C-409D-81FD-E1B1EEC47359}" srcOrd="1" destOrd="0" presId="urn:microsoft.com/office/officeart/2018/5/layout/IconCircleLabelList"/>
    <dgm:cxn modelId="{3815A622-1983-4B80-8D89-8F11449C15EA}" type="presParOf" srcId="{A53DE1B7-D10E-498F-86EE-700136F08471}" destId="{6072E66D-B571-476C-9499-299798FB4FC8}" srcOrd="2" destOrd="0" presId="urn:microsoft.com/office/officeart/2018/5/layout/IconCircleLabelList"/>
    <dgm:cxn modelId="{3C8F99DA-D0A2-43A3-82EA-379ADB175090}" type="presParOf" srcId="{A53DE1B7-D10E-498F-86EE-700136F08471}" destId="{CF325C65-9A2C-4186-A9AC-3F50F8A44AFD}" srcOrd="3" destOrd="0" presId="urn:microsoft.com/office/officeart/2018/5/layout/IconCircleLabelList"/>
    <dgm:cxn modelId="{FEAC80A6-156E-434E-B258-ED4B9381FB39}" type="presParOf" srcId="{D0BC93D5-DB3A-41EE-A8AC-F90337ED6E74}" destId="{F4F55C2D-4B41-4DB4-B736-39537A031E76}" srcOrd="3" destOrd="0" presId="urn:microsoft.com/office/officeart/2018/5/layout/IconCircleLabelList"/>
    <dgm:cxn modelId="{9C9B268B-CFA6-4712-B3D0-9E215754FFF7}" type="presParOf" srcId="{D0BC93D5-DB3A-41EE-A8AC-F90337ED6E74}" destId="{A299436B-D6E7-430D-9D82-E80D73D4B12C}" srcOrd="4" destOrd="0" presId="urn:microsoft.com/office/officeart/2018/5/layout/IconCircleLabelList"/>
    <dgm:cxn modelId="{2E2869C1-22A8-4707-B7D2-CBB9F9B38330}" type="presParOf" srcId="{A299436B-D6E7-430D-9D82-E80D73D4B12C}" destId="{B23F6826-D0F5-4C8C-91CE-EAC78DCDFC30}" srcOrd="0" destOrd="0" presId="urn:microsoft.com/office/officeart/2018/5/layout/IconCircleLabelList"/>
    <dgm:cxn modelId="{AD0A3E66-6A15-41B5-84A4-3015675F8393}" type="presParOf" srcId="{A299436B-D6E7-430D-9D82-E80D73D4B12C}" destId="{BA3B4767-D865-401F-B310-F0A1CF164D83}" srcOrd="1" destOrd="0" presId="urn:microsoft.com/office/officeart/2018/5/layout/IconCircleLabelList"/>
    <dgm:cxn modelId="{F10804DB-C011-4FC7-BFD0-0B3D41A21423}" type="presParOf" srcId="{A299436B-D6E7-430D-9D82-E80D73D4B12C}" destId="{ED57D2A3-486B-464B-B030-A5C586C81586}" srcOrd="2" destOrd="0" presId="urn:microsoft.com/office/officeart/2018/5/layout/IconCircleLabelList"/>
    <dgm:cxn modelId="{4F9B84EE-8CB2-43C4-9F02-3341EBA08871}" type="presParOf" srcId="{A299436B-D6E7-430D-9D82-E80D73D4B12C}" destId="{DFEAA2A6-FF8B-4D50-818B-E72DD9DAA927}" srcOrd="3" destOrd="0" presId="urn:microsoft.com/office/officeart/2018/5/layout/IconCircleLabelList"/>
    <dgm:cxn modelId="{28B3FFCA-588F-4764-AF84-1F088867A746}" type="presParOf" srcId="{D0BC93D5-DB3A-41EE-A8AC-F90337ED6E74}" destId="{9E81805D-7D4B-4C94-8DAB-B50E21F04091}" srcOrd="5" destOrd="0" presId="urn:microsoft.com/office/officeart/2018/5/layout/IconCircleLabelList"/>
    <dgm:cxn modelId="{55A8C220-DF7D-46EA-8042-A71DF1D7841F}" type="presParOf" srcId="{D0BC93D5-DB3A-41EE-A8AC-F90337ED6E74}" destId="{E48B7B09-DB4E-45B3-AF71-07FE0C9F053A}" srcOrd="6" destOrd="0" presId="urn:microsoft.com/office/officeart/2018/5/layout/IconCircleLabelList"/>
    <dgm:cxn modelId="{E4647AEF-4B79-4940-91FF-22EA0EF39F9E}" type="presParOf" srcId="{E48B7B09-DB4E-45B3-AF71-07FE0C9F053A}" destId="{7A4EC31D-AAF8-4F8D-A708-244D9BAD34BA}" srcOrd="0" destOrd="0" presId="urn:microsoft.com/office/officeart/2018/5/layout/IconCircleLabelList"/>
    <dgm:cxn modelId="{C7848384-B22E-42ED-A7F6-AD49CD8F2D99}" type="presParOf" srcId="{E48B7B09-DB4E-45B3-AF71-07FE0C9F053A}" destId="{4DD292C8-C505-421C-9A90-D9A3F6C01DCD}" srcOrd="1" destOrd="0" presId="urn:microsoft.com/office/officeart/2018/5/layout/IconCircleLabelList"/>
    <dgm:cxn modelId="{87853F4E-5A34-4E9B-AE71-29E23D169D8E}" type="presParOf" srcId="{E48B7B09-DB4E-45B3-AF71-07FE0C9F053A}" destId="{EC0C80F1-69E6-4FA8-8767-A293F91C173A}" srcOrd="2" destOrd="0" presId="urn:microsoft.com/office/officeart/2018/5/layout/IconCircleLabelList"/>
    <dgm:cxn modelId="{6386AF8C-A44C-4096-ADE6-221F0C0F99BA}" type="presParOf" srcId="{E48B7B09-DB4E-45B3-AF71-07FE0C9F053A}" destId="{91910851-53A8-4CD8-B561-FF2D44B68A20}" srcOrd="3" destOrd="0" presId="urn:microsoft.com/office/officeart/2018/5/layout/IconCircleLabelList"/>
    <dgm:cxn modelId="{DFD4785C-0962-4854-BE08-3246983DA20F}" type="presParOf" srcId="{D0BC93D5-DB3A-41EE-A8AC-F90337ED6E74}" destId="{14984029-99BD-4E88-A58D-BEEB36B22542}" srcOrd="7" destOrd="0" presId="urn:microsoft.com/office/officeart/2018/5/layout/IconCircleLabelList"/>
    <dgm:cxn modelId="{1DAA192C-F127-45EE-A4F5-122377F0B397}" type="presParOf" srcId="{D0BC93D5-DB3A-41EE-A8AC-F90337ED6E74}" destId="{98C66519-BEF8-4887-AF5D-0B536F2D69DE}" srcOrd="8" destOrd="0" presId="urn:microsoft.com/office/officeart/2018/5/layout/IconCircleLabelList"/>
    <dgm:cxn modelId="{EEC350A1-BFD6-4BEE-BFBA-B8BAE1BC84E7}" type="presParOf" srcId="{98C66519-BEF8-4887-AF5D-0B536F2D69DE}" destId="{673DD532-4341-4385-B078-B93C93631DE9}" srcOrd="0" destOrd="0" presId="urn:microsoft.com/office/officeart/2018/5/layout/IconCircleLabelList"/>
    <dgm:cxn modelId="{93A7AC18-16A4-4946-9DF2-BBBC8520FEC5}" type="presParOf" srcId="{98C66519-BEF8-4887-AF5D-0B536F2D69DE}" destId="{51247410-45F3-4C02-8B14-3293C8D954E4}" srcOrd="1" destOrd="0" presId="urn:microsoft.com/office/officeart/2018/5/layout/IconCircleLabelList"/>
    <dgm:cxn modelId="{88658632-2766-41A1-819C-4F8A75B7BBC7}" type="presParOf" srcId="{98C66519-BEF8-4887-AF5D-0B536F2D69DE}" destId="{159A7A8A-D55B-498C-9FC2-3E14D0654405}" srcOrd="2" destOrd="0" presId="urn:microsoft.com/office/officeart/2018/5/layout/IconCircleLabelList"/>
    <dgm:cxn modelId="{A3843532-F9F7-43E1-86D0-6E64BC69060A}" type="presParOf" srcId="{98C66519-BEF8-4887-AF5D-0B536F2D69DE}" destId="{D6870E72-E5F7-49F4-B6B9-838960B751F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7C7680-B9EF-45A5-BBC0-C62A5809B936}"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461272C5-1699-40F8-937D-0E612DCE682E}">
      <dgm:prSet/>
      <dgm:spPr/>
      <dgm:t>
        <a:bodyPr/>
        <a:lstStyle/>
        <a:p>
          <a:r>
            <a:rPr lang="en-US"/>
            <a:t>Whether to offer standard or customized products."</a:t>
          </a:r>
        </a:p>
      </dgm:t>
    </dgm:pt>
    <dgm:pt modelId="{DB2AD725-21F9-4686-8BC8-DB002E3A0B7D}" type="parTrans" cxnId="{49342937-12B6-4AC4-884B-A28688346B58}">
      <dgm:prSet/>
      <dgm:spPr/>
      <dgm:t>
        <a:bodyPr/>
        <a:lstStyle/>
        <a:p>
          <a:endParaRPr lang="en-US"/>
        </a:p>
      </dgm:t>
    </dgm:pt>
    <dgm:pt modelId="{51263280-C250-4AA2-B0AD-B19BFA63A10C}" type="sibTrans" cxnId="{49342937-12B6-4AC4-884B-A28688346B58}">
      <dgm:prSet/>
      <dgm:spPr/>
      <dgm:t>
        <a:bodyPr/>
        <a:lstStyle/>
        <a:p>
          <a:endParaRPr lang="en-US"/>
        </a:p>
      </dgm:t>
    </dgm:pt>
    <dgm:pt modelId="{41FAA583-D742-4675-83DE-C81DF569986A}">
      <dgm:prSet/>
      <dgm:spPr/>
      <dgm:t>
        <a:bodyPr/>
        <a:lstStyle/>
        <a:p>
          <a:r>
            <a:rPr lang="en-US"/>
            <a:t>Amul has offered a mix of both standard and customized products.</a:t>
          </a:r>
        </a:p>
      </dgm:t>
    </dgm:pt>
    <dgm:pt modelId="{1AC06C23-736D-4261-922D-84B1C099EE9D}" type="parTrans" cxnId="{945B0D5E-8497-492F-ADFA-A1F99133597A}">
      <dgm:prSet/>
      <dgm:spPr/>
      <dgm:t>
        <a:bodyPr/>
        <a:lstStyle/>
        <a:p>
          <a:endParaRPr lang="en-US"/>
        </a:p>
      </dgm:t>
    </dgm:pt>
    <dgm:pt modelId="{D20F09F8-75B0-4242-8053-6501E1548E42}" type="sibTrans" cxnId="{945B0D5E-8497-492F-ADFA-A1F99133597A}">
      <dgm:prSet/>
      <dgm:spPr/>
      <dgm:t>
        <a:bodyPr/>
        <a:lstStyle/>
        <a:p>
          <a:endParaRPr lang="en-US"/>
        </a:p>
      </dgm:t>
    </dgm:pt>
    <dgm:pt modelId="{B4D1BD19-CA63-43FD-8064-BBB561C0045F}">
      <dgm:prSet/>
      <dgm:spPr/>
      <dgm:t>
        <a:bodyPr/>
        <a:lstStyle/>
        <a:p>
          <a:r>
            <a:rPr lang="en-US"/>
            <a:t>Use of Utterly-Butterly Girl:</a:t>
          </a:r>
        </a:p>
      </dgm:t>
    </dgm:pt>
    <dgm:pt modelId="{636AFAE8-6400-41C2-9AA2-BAAEF2E969EE}" type="parTrans" cxnId="{F8E86AEF-9C6B-49F4-BEF0-89F0B604E2F4}">
      <dgm:prSet/>
      <dgm:spPr/>
      <dgm:t>
        <a:bodyPr/>
        <a:lstStyle/>
        <a:p>
          <a:endParaRPr lang="en-US"/>
        </a:p>
      </dgm:t>
    </dgm:pt>
    <dgm:pt modelId="{BC114F6D-336B-4107-8A94-A35D2DBD4AEF}" type="sibTrans" cxnId="{F8E86AEF-9C6B-49F4-BEF0-89F0B604E2F4}">
      <dgm:prSet/>
      <dgm:spPr/>
      <dgm:t>
        <a:bodyPr/>
        <a:lstStyle/>
        <a:p>
          <a:endParaRPr lang="en-US"/>
        </a:p>
      </dgm:t>
    </dgm:pt>
    <dgm:pt modelId="{95B977F5-9F1B-4425-94E9-D8E23A53FD97}">
      <dgm:prSet/>
      <dgm:spPr/>
      <dgm:t>
        <a:bodyPr/>
        <a:lstStyle/>
        <a:p>
          <a:r>
            <a:rPr lang="en-US"/>
            <a:t>Using since 1967. Entered in the Guinness Book Of World Records for being the</a:t>
          </a:r>
        </a:p>
      </dgm:t>
    </dgm:pt>
    <dgm:pt modelId="{DF32F4C1-7C5A-43CB-81F1-0CB0F3D88CCB}" type="parTrans" cxnId="{BCA98E11-AD1F-48BC-9C68-B6F1CAE7E649}">
      <dgm:prSet/>
      <dgm:spPr/>
      <dgm:t>
        <a:bodyPr/>
        <a:lstStyle/>
        <a:p>
          <a:endParaRPr lang="en-US"/>
        </a:p>
      </dgm:t>
    </dgm:pt>
    <dgm:pt modelId="{E120832A-FC59-4B95-A45D-E077160876D6}" type="sibTrans" cxnId="{BCA98E11-AD1F-48BC-9C68-B6F1CAE7E649}">
      <dgm:prSet/>
      <dgm:spPr/>
      <dgm:t>
        <a:bodyPr/>
        <a:lstStyle/>
        <a:p>
          <a:endParaRPr lang="en-US"/>
        </a:p>
      </dgm:t>
    </dgm:pt>
    <dgm:pt modelId="{1C47640F-6A72-44E5-9222-CDFCA28A66DC}">
      <dgm:prSet/>
      <dgm:spPr/>
      <dgm:t>
        <a:bodyPr/>
        <a:lstStyle/>
        <a:p>
          <a:r>
            <a:rPr lang="en-US"/>
            <a:t>longest running campaign ever.</a:t>
          </a:r>
        </a:p>
      </dgm:t>
    </dgm:pt>
    <dgm:pt modelId="{8A56AE6E-930F-4172-9E12-B0AD74707AF7}" type="parTrans" cxnId="{C7DC3B7D-FFCA-4F48-B03B-05BE33BFB95A}">
      <dgm:prSet/>
      <dgm:spPr/>
      <dgm:t>
        <a:bodyPr/>
        <a:lstStyle/>
        <a:p>
          <a:endParaRPr lang="en-US"/>
        </a:p>
      </dgm:t>
    </dgm:pt>
    <dgm:pt modelId="{D98B4504-7738-48E6-B0A8-4081D150B5B9}" type="sibTrans" cxnId="{C7DC3B7D-FFCA-4F48-B03B-05BE33BFB95A}">
      <dgm:prSet/>
      <dgm:spPr/>
      <dgm:t>
        <a:bodyPr/>
        <a:lstStyle/>
        <a:p>
          <a:endParaRPr lang="en-US"/>
        </a:p>
      </dgm:t>
    </dgm:pt>
    <dgm:pt modelId="{5FEFFDEC-5118-4443-A12F-CE34E474B906}" type="pres">
      <dgm:prSet presAssocID="{437C7680-B9EF-45A5-BBC0-C62A5809B936}" presName="Name0" presStyleCnt="0">
        <dgm:presLayoutVars>
          <dgm:dir/>
          <dgm:animLvl val="lvl"/>
          <dgm:resizeHandles val="exact"/>
        </dgm:presLayoutVars>
      </dgm:prSet>
      <dgm:spPr/>
    </dgm:pt>
    <dgm:pt modelId="{EED09EE6-9851-41A3-A60A-71C83B1B7189}" type="pres">
      <dgm:prSet presAssocID="{461272C5-1699-40F8-937D-0E612DCE682E}" presName="linNode" presStyleCnt="0"/>
      <dgm:spPr/>
    </dgm:pt>
    <dgm:pt modelId="{EC81506B-271A-4193-B832-4F1414AAA8C1}" type="pres">
      <dgm:prSet presAssocID="{461272C5-1699-40F8-937D-0E612DCE682E}" presName="parentText" presStyleLbl="node1" presStyleIdx="0" presStyleCnt="5">
        <dgm:presLayoutVars>
          <dgm:chMax val="1"/>
          <dgm:bulletEnabled val="1"/>
        </dgm:presLayoutVars>
      </dgm:prSet>
      <dgm:spPr/>
    </dgm:pt>
    <dgm:pt modelId="{4331F1EB-64CC-44AD-A04B-D557597C8D59}" type="pres">
      <dgm:prSet presAssocID="{51263280-C250-4AA2-B0AD-B19BFA63A10C}" presName="sp" presStyleCnt="0"/>
      <dgm:spPr/>
    </dgm:pt>
    <dgm:pt modelId="{D8BAF208-0253-4042-8C0B-474426C111B4}" type="pres">
      <dgm:prSet presAssocID="{41FAA583-D742-4675-83DE-C81DF569986A}" presName="linNode" presStyleCnt="0"/>
      <dgm:spPr/>
    </dgm:pt>
    <dgm:pt modelId="{E09DAE0A-1039-4FF7-B364-600CB0219557}" type="pres">
      <dgm:prSet presAssocID="{41FAA583-D742-4675-83DE-C81DF569986A}" presName="parentText" presStyleLbl="node1" presStyleIdx="1" presStyleCnt="5">
        <dgm:presLayoutVars>
          <dgm:chMax val="1"/>
          <dgm:bulletEnabled val="1"/>
        </dgm:presLayoutVars>
      </dgm:prSet>
      <dgm:spPr/>
    </dgm:pt>
    <dgm:pt modelId="{C568CA24-E931-48F7-AAAC-A37AA9EFD5DA}" type="pres">
      <dgm:prSet presAssocID="{D20F09F8-75B0-4242-8053-6501E1548E42}" presName="sp" presStyleCnt="0"/>
      <dgm:spPr/>
    </dgm:pt>
    <dgm:pt modelId="{12D89537-A26A-4183-9A1D-3D5123C6D795}" type="pres">
      <dgm:prSet presAssocID="{B4D1BD19-CA63-43FD-8064-BBB561C0045F}" presName="linNode" presStyleCnt="0"/>
      <dgm:spPr/>
    </dgm:pt>
    <dgm:pt modelId="{42972C33-1A06-454D-A9AA-B759FCB5E78D}" type="pres">
      <dgm:prSet presAssocID="{B4D1BD19-CA63-43FD-8064-BBB561C0045F}" presName="parentText" presStyleLbl="node1" presStyleIdx="2" presStyleCnt="5">
        <dgm:presLayoutVars>
          <dgm:chMax val="1"/>
          <dgm:bulletEnabled val="1"/>
        </dgm:presLayoutVars>
      </dgm:prSet>
      <dgm:spPr/>
    </dgm:pt>
    <dgm:pt modelId="{81CF4198-A881-4A6B-BA9F-7EF836C6E2E1}" type="pres">
      <dgm:prSet presAssocID="{BC114F6D-336B-4107-8A94-A35D2DBD4AEF}" presName="sp" presStyleCnt="0"/>
      <dgm:spPr/>
    </dgm:pt>
    <dgm:pt modelId="{57CCAEFD-DBE6-4459-9523-59597B0C2360}" type="pres">
      <dgm:prSet presAssocID="{95B977F5-9F1B-4425-94E9-D8E23A53FD97}" presName="linNode" presStyleCnt="0"/>
      <dgm:spPr/>
    </dgm:pt>
    <dgm:pt modelId="{81EAD4C6-E5C2-44E7-B697-E05A41891EAD}" type="pres">
      <dgm:prSet presAssocID="{95B977F5-9F1B-4425-94E9-D8E23A53FD97}" presName="parentText" presStyleLbl="node1" presStyleIdx="3" presStyleCnt="5">
        <dgm:presLayoutVars>
          <dgm:chMax val="1"/>
          <dgm:bulletEnabled val="1"/>
        </dgm:presLayoutVars>
      </dgm:prSet>
      <dgm:spPr/>
    </dgm:pt>
    <dgm:pt modelId="{496E315F-56F8-4B31-9369-98E10324EE95}" type="pres">
      <dgm:prSet presAssocID="{E120832A-FC59-4B95-A45D-E077160876D6}" presName="sp" presStyleCnt="0"/>
      <dgm:spPr/>
    </dgm:pt>
    <dgm:pt modelId="{C30BFF5F-DB0F-41A2-8429-7A4AB1D2CC8B}" type="pres">
      <dgm:prSet presAssocID="{1C47640F-6A72-44E5-9222-CDFCA28A66DC}" presName="linNode" presStyleCnt="0"/>
      <dgm:spPr/>
    </dgm:pt>
    <dgm:pt modelId="{EA6F31E0-C3C0-48AA-A783-0C3C3E271163}" type="pres">
      <dgm:prSet presAssocID="{1C47640F-6A72-44E5-9222-CDFCA28A66DC}" presName="parentText" presStyleLbl="node1" presStyleIdx="4" presStyleCnt="5">
        <dgm:presLayoutVars>
          <dgm:chMax val="1"/>
          <dgm:bulletEnabled val="1"/>
        </dgm:presLayoutVars>
      </dgm:prSet>
      <dgm:spPr/>
    </dgm:pt>
  </dgm:ptLst>
  <dgm:cxnLst>
    <dgm:cxn modelId="{BCA98E11-AD1F-48BC-9C68-B6F1CAE7E649}" srcId="{437C7680-B9EF-45A5-BBC0-C62A5809B936}" destId="{95B977F5-9F1B-4425-94E9-D8E23A53FD97}" srcOrd="3" destOrd="0" parTransId="{DF32F4C1-7C5A-43CB-81F1-0CB0F3D88CCB}" sibTransId="{E120832A-FC59-4B95-A45D-E077160876D6}"/>
    <dgm:cxn modelId="{22F6672D-C1D7-409D-9202-51875861C17B}" type="presOf" srcId="{437C7680-B9EF-45A5-BBC0-C62A5809B936}" destId="{5FEFFDEC-5118-4443-A12F-CE34E474B906}" srcOrd="0" destOrd="0" presId="urn:microsoft.com/office/officeart/2005/8/layout/vList5"/>
    <dgm:cxn modelId="{49342937-12B6-4AC4-884B-A28688346B58}" srcId="{437C7680-B9EF-45A5-BBC0-C62A5809B936}" destId="{461272C5-1699-40F8-937D-0E612DCE682E}" srcOrd="0" destOrd="0" parTransId="{DB2AD725-21F9-4686-8BC8-DB002E3A0B7D}" sibTransId="{51263280-C250-4AA2-B0AD-B19BFA63A10C}"/>
    <dgm:cxn modelId="{945B0D5E-8497-492F-ADFA-A1F99133597A}" srcId="{437C7680-B9EF-45A5-BBC0-C62A5809B936}" destId="{41FAA583-D742-4675-83DE-C81DF569986A}" srcOrd="1" destOrd="0" parTransId="{1AC06C23-736D-4261-922D-84B1C099EE9D}" sibTransId="{D20F09F8-75B0-4242-8053-6501E1548E42}"/>
    <dgm:cxn modelId="{C7DC3B7D-FFCA-4F48-B03B-05BE33BFB95A}" srcId="{437C7680-B9EF-45A5-BBC0-C62A5809B936}" destId="{1C47640F-6A72-44E5-9222-CDFCA28A66DC}" srcOrd="4" destOrd="0" parTransId="{8A56AE6E-930F-4172-9E12-B0AD74707AF7}" sibTransId="{D98B4504-7738-48E6-B0A8-4081D150B5B9}"/>
    <dgm:cxn modelId="{9DA99380-6F6C-4E12-81A3-497203E4C2DE}" type="presOf" srcId="{1C47640F-6A72-44E5-9222-CDFCA28A66DC}" destId="{EA6F31E0-C3C0-48AA-A783-0C3C3E271163}" srcOrd="0" destOrd="0" presId="urn:microsoft.com/office/officeart/2005/8/layout/vList5"/>
    <dgm:cxn modelId="{DAC11B8B-9BC1-47F9-B074-743CE48A3A4D}" type="presOf" srcId="{41FAA583-D742-4675-83DE-C81DF569986A}" destId="{E09DAE0A-1039-4FF7-B364-600CB0219557}" srcOrd="0" destOrd="0" presId="urn:microsoft.com/office/officeart/2005/8/layout/vList5"/>
    <dgm:cxn modelId="{C2C0E799-79F1-4910-A163-28F64BD16ADA}" type="presOf" srcId="{95B977F5-9F1B-4425-94E9-D8E23A53FD97}" destId="{81EAD4C6-E5C2-44E7-B697-E05A41891EAD}" srcOrd="0" destOrd="0" presId="urn:microsoft.com/office/officeart/2005/8/layout/vList5"/>
    <dgm:cxn modelId="{66BEB5C7-7A52-4AFE-83F2-3055D5BF758A}" type="presOf" srcId="{461272C5-1699-40F8-937D-0E612DCE682E}" destId="{EC81506B-271A-4193-B832-4F1414AAA8C1}" srcOrd="0" destOrd="0" presId="urn:microsoft.com/office/officeart/2005/8/layout/vList5"/>
    <dgm:cxn modelId="{EA2F26D2-B412-42A9-BF65-1A338EABA973}" type="presOf" srcId="{B4D1BD19-CA63-43FD-8064-BBB561C0045F}" destId="{42972C33-1A06-454D-A9AA-B759FCB5E78D}" srcOrd="0" destOrd="0" presId="urn:microsoft.com/office/officeart/2005/8/layout/vList5"/>
    <dgm:cxn modelId="{F8E86AEF-9C6B-49F4-BEF0-89F0B604E2F4}" srcId="{437C7680-B9EF-45A5-BBC0-C62A5809B936}" destId="{B4D1BD19-CA63-43FD-8064-BBB561C0045F}" srcOrd="2" destOrd="0" parTransId="{636AFAE8-6400-41C2-9AA2-BAAEF2E969EE}" sibTransId="{BC114F6D-336B-4107-8A94-A35D2DBD4AEF}"/>
    <dgm:cxn modelId="{635322DD-11BF-4A14-A7CD-3F77DC3D1416}" type="presParOf" srcId="{5FEFFDEC-5118-4443-A12F-CE34E474B906}" destId="{EED09EE6-9851-41A3-A60A-71C83B1B7189}" srcOrd="0" destOrd="0" presId="urn:microsoft.com/office/officeart/2005/8/layout/vList5"/>
    <dgm:cxn modelId="{CFCA51C7-328C-4C79-AB46-E92B7765A64C}" type="presParOf" srcId="{EED09EE6-9851-41A3-A60A-71C83B1B7189}" destId="{EC81506B-271A-4193-B832-4F1414AAA8C1}" srcOrd="0" destOrd="0" presId="urn:microsoft.com/office/officeart/2005/8/layout/vList5"/>
    <dgm:cxn modelId="{C2C767E9-8BA6-4668-8AEF-C864BF3B7352}" type="presParOf" srcId="{5FEFFDEC-5118-4443-A12F-CE34E474B906}" destId="{4331F1EB-64CC-44AD-A04B-D557597C8D59}" srcOrd="1" destOrd="0" presId="urn:microsoft.com/office/officeart/2005/8/layout/vList5"/>
    <dgm:cxn modelId="{19853245-E59F-4405-89A9-06B0B50C9365}" type="presParOf" srcId="{5FEFFDEC-5118-4443-A12F-CE34E474B906}" destId="{D8BAF208-0253-4042-8C0B-474426C111B4}" srcOrd="2" destOrd="0" presId="urn:microsoft.com/office/officeart/2005/8/layout/vList5"/>
    <dgm:cxn modelId="{703B8F40-C860-48CA-9586-92A32D9DD488}" type="presParOf" srcId="{D8BAF208-0253-4042-8C0B-474426C111B4}" destId="{E09DAE0A-1039-4FF7-B364-600CB0219557}" srcOrd="0" destOrd="0" presId="urn:microsoft.com/office/officeart/2005/8/layout/vList5"/>
    <dgm:cxn modelId="{A7D2D605-E75E-4FC3-9FCD-C9C5D855E819}" type="presParOf" srcId="{5FEFFDEC-5118-4443-A12F-CE34E474B906}" destId="{C568CA24-E931-48F7-AAAC-A37AA9EFD5DA}" srcOrd="3" destOrd="0" presId="urn:microsoft.com/office/officeart/2005/8/layout/vList5"/>
    <dgm:cxn modelId="{93F4A0FC-EE82-4952-8FF1-19FE24C21D78}" type="presParOf" srcId="{5FEFFDEC-5118-4443-A12F-CE34E474B906}" destId="{12D89537-A26A-4183-9A1D-3D5123C6D795}" srcOrd="4" destOrd="0" presId="urn:microsoft.com/office/officeart/2005/8/layout/vList5"/>
    <dgm:cxn modelId="{EC2B682D-BE93-4E57-A67E-73E937FF9196}" type="presParOf" srcId="{12D89537-A26A-4183-9A1D-3D5123C6D795}" destId="{42972C33-1A06-454D-A9AA-B759FCB5E78D}" srcOrd="0" destOrd="0" presId="urn:microsoft.com/office/officeart/2005/8/layout/vList5"/>
    <dgm:cxn modelId="{EB245D5A-2CE4-4877-B154-2E3371D9B499}" type="presParOf" srcId="{5FEFFDEC-5118-4443-A12F-CE34E474B906}" destId="{81CF4198-A881-4A6B-BA9F-7EF836C6E2E1}" srcOrd="5" destOrd="0" presId="urn:microsoft.com/office/officeart/2005/8/layout/vList5"/>
    <dgm:cxn modelId="{3B3A1333-AF5A-47AD-A2BA-72305C7E9BC0}" type="presParOf" srcId="{5FEFFDEC-5118-4443-A12F-CE34E474B906}" destId="{57CCAEFD-DBE6-4459-9523-59597B0C2360}" srcOrd="6" destOrd="0" presId="urn:microsoft.com/office/officeart/2005/8/layout/vList5"/>
    <dgm:cxn modelId="{7B4D623D-B63B-4271-A001-8CDE7A4460F1}" type="presParOf" srcId="{57CCAEFD-DBE6-4459-9523-59597B0C2360}" destId="{81EAD4C6-E5C2-44E7-B697-E05A41891EAD}" srcOrd="0" destOrd="0" presId="urn:microsoft.com/office/officeart/2005/8/layout/vList5"/>
    <dgm:cxn modelId="{D82FC14E-17E4-4C05-9EC9-0F88D8459EA1}" type="presParOf" srcId="{5FEFFDEC-5118-4443-A12F-CE34E474B906}" destId="{496E315F-56F8-4B31-9369-98E10324EE95}" srcOrd="7" destOrd="0" presId="urn:microsoft.com/office/officeart/2005/8/layout/vList5"/>
    <dgm:cxn modelId="{91A2DB1B-7D43-42AA-A4AA-76E0A5FC4DCB}" type="presParOf" srcId="{5FEFFDEC-5118-4443-A12F-CE34E474B906}" destId="{C30BFF5F-DB0F-41A2-8429-7A4AB1D2CC8B}" srcOrd="8" destOrd="0" presId="urn:microsoft.com/office/officeart/2005/8/layout/vList5"/>
    <dgm:cxn modelId="{18A614AC-1871-48E6-8C51-E4DE8BF149A5}" type="presParOf" srcId="{C30BFF5F-DB0F-41A2-8429-7A4AB1D2CC8B}" destId="{EA6F31E0-C3C0-48AA-A783-0C3C3E27116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72BF6B3-F24A-4468-B5C8-4BD749F81427}"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37C93F67-F28F-41FA-91A6-9A286AA51259}">
      <dgm:prSet/>
      <dgm:spPr/>
      <dgm:t>
        <a:bodyPr/>
        <a:lstStyle/>
        <a:p>
          <a:r>
            <a:rPr lang="en-US"/>
            <a:t>Core is milk processing, production of dairy products vlogistics of milk collection, distribution of dairy products,</a:t>
          </a:r>
        </a:p>
      </dgm:t>
    </dgm:pt>
    <dgm:pt modelId="{FBFCCB9C-2EFF-4FD3-B67D-2D93F466212B}" type="parTrans" cxnId="{88FC817A-9205-4B59-B730-0FA355D663A0}">
      <dgm:prSet/>
      <dgm:spPr/>
      <dgm:t>
        <a:bodyPr/>
        <a:lstStyle/>
        <a:p>
          <a:endParaRPr lang="en-US"/>
        </a:p>
      </dgm:t>
    </dgm:pt>
    <dgm:pt modelId="{BE98975E-C3E6-4985-A609-4AAC411E8B82}" type="sibTrans" cxnId="{88FC817A-9205-4B59-B730-0FA355D663A0}">
      <dgm:prSet/>
      <dgm:spPr/>
      <dgm:t>
        <a:bodyPr/>
        <a:lstStyle/>
        <a:p>
          <a:endParaRPr lang="en-US"/>
        </a:p>
      </dgm:t>
    </dgm:pt>
    <dgm:pt modelId="{711C1A22-C865-43AF-8320-63391B79626F}">
      <dgm:prSet/>
      <dgm:spPr/>
      <dgm:t>
        <a:bodyPr/>
        <a:lstStyle/>
        <a:p>
          <a:r>
            <a:rPr lang="en-US"/>
            <a:t>Sale of products through dealers and retail stores</a:t>
          </a:r>
        </a:p>
      </dgm:t>
    </dgm:pt>
    <dgm:pt modelId="{CE6A602F-251B-4399-A016-766C3598EA29}" type="parTrans" cxnId="{2135AED4-76CE-4F99-9D11-32A81E9CA563}">
      <dgm:prSet/>
      <dgm:spPr/>
      <dgm:t>
        <a:bodyPr/>
        <a:lstStyle/>
        <a:p>
          <a:endParaRPr lang="en-US"/>
        </a:p>
      </dgm:t>
    </dgm:pt>
    <dgm:pt modelId="{2C126E5C-04E6-4FF7-8612-C2DCAC665B9C}" type="sibTrans" cxnId="{2135AED4-76CE-4F99-9D11-32A81E9CA563}">
      <dgm:prSet/>
      <dgm:spPr/>
      <dgm:t>
        <a:bodyPr/>
        <a:lstStyle/>
        <a:p>
          <a:endParaRPr lang="en-US"/>
        </a:p>
      </dgm:t>
    </dgm:pt>
    <dgm:pt modelId="{50EBDE88-764E-41BA-A79B-6C2E40106494}" type="pres">
      <dgm:prSet presAssocID="{772BF6B3-F24A-4468-B5C8-4BD749F81427}" presName="outerComposite" presStyleCnt="0">
        <dgm:presLayoutVars>
          <dgm:chMax val="5"/>
          <dgm:dir/>
          <dgm:resizeHandles val="exact"/>
        </dgm:presLayoutVars>
      </dgm:prSet>
      <dgm:spPr/>
    </dgm:pt>
    <dgm:pt modelId="{9C4FA028-32C9-4B8A-8C8C-0056B294033A}" type="pres">
      <dgm:prSet presAssocID="{772BF6B3-F24A-4468-B5C8-4BD749F81427}" presName="dummyMaxCanvas" presStyleCnt="0">
        <dgm:presLayoutVars/>
      </dgm:prSet>
      <dgm:spPr/>
    </dgm:pt>
    <dgm:pt modelId="{BBB04A38-8706-44C5-BFB1-6CB0E5E5E8FB}" type="pres">
      <dgm:prSet presAssocID="{772BF6B3-F24A-4468-B5C8-4BD749F81427}" presName="TwoNodes_1" presStyleLbl="node1" presStyleIdx="0" presStyleCnt="2">
        <dgm:presLayoutVars>
          <dgm:bulletEnabled val="1"/>
        </dgm:presLayoutVars>
      </dgm:prSet>
      <dgm:spPr/>
    </dgm:pt>
    <dgm:pt modelId="{8E30736B-6146-4D7E-8279-A66E584A95AB}" type="pres">
      <dgm:prSet presAssocID="{772BF6B3-F24A-4468-B5C8-4BD749F81427}" presName="TwoNodes_2" presStyleLbl="node1" presStyleIdx="1" presStyleCnt="2">
        <dgm:presLayoutVars>
          <dgm:bulletEnabled val="1"/>
        </dgm:presLayoutVars>
      </dgm:prSet>
      <dgm:spPr/>
    </dgm:pt>
    <dgm:pt modelId="{79A6DF4B-3F7B-4368-A1FD-C42B654E1742}" type="pres">
      <dgm:prSet presAssocID="{772BF6B3-F24A-4468-B5C8-4BD749F81427}" presName="TwoConn_1-2" presStyleLbl="fgAccFollowNode1" presStyleIdx="0" presStyleCnt="1">
        <dgm:presLayoutVars>
          <dgm:bulletEnabled val="1"/>
        </dgm:presLayoutVars>
      </dgm:prSet>
      <dgm:spPr/>
    </dgm:pt>
    <dgm:pt modelId="{9DB175DF-807B-4651-BEE5-9A5338F4E73D}" type="pres">
      <dgm:prSet presAssocID="{772BF6B3-F24A-4468-B5C8-4BD749F81427}" presName="TwoNodes_1_text" presStyleLbl="node1" presStyleIdx="1" presStyleCnt="2">
        <dgm:presLayoutVars>
          <dgm:bulletEnabled val="1"/>
        </dgm:presLayoutVars>
      </dgm:prSet>
      <dgm:spPr/>
    </dgm:pt>
    <dgm:pt modelId="{2D565491-04D8-429B-9463-7F87CB528A1C}" type="pres">
      <dgm:prSet presAssocID="{772BF6B3-F24A-4468-B5C8-4BD749F81427}" presName="TwoNodes_2_text" presStyleLbl="node1" presStyleIdx="1" presStyleCnt="2">
        <dgm:presLayoutVars>
          <dgm:bulletEnabled val="1"/>
        </dgm:presLayoutVars>
      </dgm:prSet>
      <dgm:spPr/>
    </dgm:pt>
  </dgm:ptLst>
  <dgm:cxnLst>
    <dgm:cxn modelId="{6343A208-0278-4629-92C3-C8431A66FA66}" type="presOf" srcId="{711C1A22-C865-43AF-8320-63391B79626F}" destId="{8E30736B-6146-4D7E-8279-A66E584A95AB}" srcOrd="0" destOrd="0" presId="urn:microsoft.com/office/officeart/2005/8/layout/vProcess5"/>
    <dgm:cxn modelId="{13EA1126-0281-445B-911A-A2162DFA33E9}" type="presOf" srcId="{711C1A22-C865-43AF-8320-63391B79626F}" destId="{2D565491-04D8-429B-9463-7F87CB528A1C}" srcOrd="1" destOrd="0" presId="urn:microsoft.com/office/officeart/2005/8/layout/vProcess5"/>
    <dgm:cxn modelId="{88FC817A-9205-4B59-B730-0FA355D663A0}" srcId="{772BF6B3-F24A-4468-B5C8-4BD749F81427}" destId="{37C93F67-F28F-41FA-91A6-9A286AA51259}" srcOrd="0" destOrd="0" parTransId="{FBFCCB9C-2EFF-4FD3-B67D-2D93F466212B}" sibTransId="{BE98975E-C3E6-4985-A609-4AAC411E8B82}"/>
    <dgm:cxn modelId="{61E59C8B-5CC6-48F0-A687-2B4FC45C0E6E}" type="presOf" srcId="{772BF6B3-F24A-4468-B5C8-4BD749F81427}" destId="{50EBDE88-764E-41BA-A79B-6C2E40106494}" srcOrd="0" destOrd="0" presId="urn:microsoft.com/office/officeart/2005/8/layout/vProcess5"/>
    <dgm:cxn modelId="{C0E12C8F-1AD0-44FD-A799-79E7F17DF1D8}" type="presOf" srcId="{BE98975E-C3E6-4985-A609-4AAC411E8B82}" destId="{79A6DF4B-3F7B-4368-A1FD-C42B654E1742}" srcOrd="0" destOrd="0" presId="urn:microsoft.com/office/officeart/2005/8/layout/vProcess5"/>
    <dgm:cxn modelId="{A80DE3BB-276C-4FBC-9466-20137314742C}" type="presOf" srcId="{37C93F67-F28F-41FA-91A6-9A286AA51259}" destId="{BBB04A38-8706-44C5-BFB1-6CB0E5E5E8FB}" srcOrd="0" destOrd="0" presId="urn:microsoft.com/office/officeart/2005/8/layout/vProcess5"/>
    <dgm:cxn modelId="{CD9834D4-097C-4721-97E0-A3D3C13A5987}" type="presOf" srcId="{37C93F67-F28F-41FA-91A6-9A286AA51259}" destId="{9DB175DF-807B-4651-BEE5-9A5338F4E73D}" srcOrd="1" destOrd="0" presId="urn:microsoft.com/office/officeart/2005/8/layout/vProcess5"/>
    <dgm:cxn modelId="{2135AED4-76CE-4F99-9D11-32A81E9CA563}" srcId="{772BF6B3-F24A-4468-B5C8-4BD749F81427}" destId="{711C1A22-C865-43AF-8320-63391B79626F}" srcOrd="1" destOrd="0" parTransId="{CE6A602F-251B-4399-A016-766C3598EA29}" sibTransId="{2C126E5C-04E6-4FF7-8612-C2DCAC665B9C}"/>
    <dgm:cxn modelId="{72147A7E-060A-493B-852E-21347F625E4D}" type="presParOf" srcId="{50EBDE88-764E-41BA-A79B-6C2E40106494}" destId="{9C4FA028-32C9-4B8A-8C8C-0056B294033A}" srcOrd="0" destOrd="0" presId="urn:microsoft.com/office/officeart/2005/8/layout/vProcess5"/>
    <dgm:cxn modelId="{1D13A9DD-71F7-432F-B20D-322AE4035C85}" type="presParOf" srcId="{50EBDE88-764E-41BA-A79B-6C2E40106494}" destId="{BBB04A38-8706-44C5-BFB1-6CB0E5E5E8FB}" srcOrd="1" destOrd="0" presId="urn:microsoft.com/office/officeart/2005/8/layout/vProcess5"/>
    <dgm:cxn modelId="{F3339A0E-201B-4A9A-A0CB-0F6DF3494A23}" type="presParOf" srcId="{50EBDE88-764E-41BA-A79B-6C2E40106494}" destId="{8E30736B-6146-4D7E-8279-A66E584A95AB}" srcOrd="2" destOrd="0" presId="urn:microsoft.com/office/officeart/2005/8/layout/vProcess5"/>
    <dgm:cxn modelId="{19BB6DFB-9AA1-4847-9E9C-F8CE8FECB2EE}" type="presParOf" srcId="{50EBDE88-764E-41BA-A79B-6C2E40106494}" destId="{79A6DF4B-3F7B-4368-A1FD-C42B654E1742}" srcOrd="3" destOrd="0" presId="urn:microsoft.com/office/officeart/2005/8/layout/vProcess5"/>
    <dgm:cxn modelId="{EC918523-D8D7-483B-B15B-1A6AC07E9CA4}" type="presParOf" srcId="{50EBDE88-764E-41BA-A79B-6C2E40106494}" destId="{9DB175DF-807B-4651-BEE5-9A5338F4E73D}" srcOrd="4" destOrd="0" presId="urn:microsoft.com/office/officeart/2005/8/layout/vProcess5"/>
    <dgm:cxn modelId="{84DCB174-CCD8-4277-9847-D91C33B23219}" type="presParOf" srcId="{50EBDE88-764E-41BA-A79B-6C2E40106494}" destId="{2D565491-04D8-429B-9463-7F87CB528A1C}"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E8B4EDA-AFA4-4829-980D-4729FA7024F4}"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0F44F151-B308-4FBF-91E6-3D339BB03919}">
      <dgm:prSet/>
      <dgm:spPr/>
      <dgm:t>
        <a:bodyPr/>
        <a:lstStyle/>
        <a:p>
          <a:r>
            <a:rPr lang="en-US"/>
            <a:t>Excellent brand quality.</a:t>
          </a:r>
        </a:p>
      </dgm:t>
    </dgm:pt>
    <dgm:pt modelId="{74851DC3-C1F9-477A-A2FB-18513F541DB9}" type="parTrans" cxnId="{478FF5B4-B585-49D0-BA37-1D70CEE4527A}">
      <dgm:prSet/>
      <dgm:spPr/>
      <dgm:t>
        <a:bodyPr/>
        <a:lstStyle/>
        <a:p>
          <a:endParaRPr lang="en-US"/>
        </a:p>
      </dgm:t>
    </dgm:pt>
    <dgm:pt modelId="{3EE8E26D-432C-48F5-AFA8-0CABEBDD35A8}" type="sibTrans" cxnId="{478FF5B4-B585-49D0-BA37-1D70CEE4527A}">
      <dgm:prSet/>
      <dgm:spPr/>
      <dgm:t>
        <a:bodyPr/>
        <a:lstStyle/>
        <a:p>
          <a:endParaRPr lang="en-US"/>
        </a:p>
      </dgm:t>
    </dgm:pt>
    <dgm:pt modelId="{BFF5BDBF-DE53-463F-AC70-EFF21143FD2F}">
      <dgm:prSet/>
      <dgm:spPr/>
      <dgm:t>
        <a:bodyPr/>
        <a:lstStyle/>
        <a:p>
          <a:r>
            <a:rPr lang="en-US"/>
            <a:t>Excellent quality management.</a:t>
          </a:r>
        </a:p>
      </dgm:t>
    </dgm:pt>
    <dgm:pt modelId="{2EC8EF1F-F8B2-4335-B321-A5EF235A4336}" type="parTrans" cxnId="{691173CC-9ED9-4BBF-AA26-737555781976}">
      <dgm:prSet/>
      <dgm:spPr/>
      <dgm:t>
        <a:bodyPr/>
        <a:lstStyle/>
        <a:p>
          <a:endParaRPr lang="en-US"/>
        </a:p>
      </dgm:t>
    </dgm:pt>
    <dgm:pt modelId="{CE789019-6FF5-41D3-B4E5-D39004526FA8}" type="sibTrans" cxnId="{691173CC-9ED9-4BBF-AA26-737555781976}">
      <dgm:prSet/>
      <dgm:spPr/>
      <dgm:t>
        <a:bodyPr/>
        <a:lstStyle/>
        <a:p>
          <a:endParaRPr lang="en-US"/>
        </a:p>
      </dgm:t>
    </dgm:pt>
    <dgm:pt modelId="{8CC1D57A-ABE2-4372-885A-793B12DFCCFD}">
      <dgm:prSet/>
      <dgm:spPr/>
      <dgm:t>
        <a:bodyPr/>
        <a:lstStyle/>
        <a:p>
          <a:r>
            <a:rPr lang="en-US"/>
            <a:t>Good product portfolio.</a:t>
          </a:r>
        </a:p>
      </dgm:t>
    </dgm:pt>
    <dgm:pt modelId="{001175CD-BB07-437F-92FE-086BC6E2816B}" type="parTrans" cxnId="{D6E0DF88-A91D-4C1E-B47B-6FA1EB4D9CF9}">
      <dgm:prSet/>
      <dgm:spPr/>
      <dgm:t>
        <a:bodyPr/>
        <a:lstStyle/>
        <a:p>
          <a:endParaRPr lang="en-US"/>
        </a:p>
      </dgm:t>
    </dgm:pt>
    <dgm:pt modelId="{41F096A2-5E0E-4CA3-93B3-755206583D4E}" type="sibTrans" cxnId="{D6E0DF88-A91D-4C1E-B47B-6FA1EB4D9CF9}">
      <dgm:prSet/>
      <dgm:spPr/>
      <dgm:t>
        <a:bodyPr/>
        <a:lstStyle/>
        <a:p>
          <a:endParaRPr lang="en-US"/>
        </a:p>
      </dgm:t>
    </dgm:pt>
    <dgm:pt modelId="{FEF2D6D7-4EBF-4DE9-86A7-2B2FA8D17FC4}">
      <dgm:prSet/>
      <dgm:spPr/>
      <dgm:t>
        <a:bodyPr/>
        <a:lstStyle/>
        <a:p>
          <a:r>
            <a:rPr lang="en-US"/>
            <a:t>Strong supply chain.</a:t>
          </a:r>
        </a:p>
      </dgm:t>
    </dgm:pt>
    <dgm:pt modelId="{4B54FF6B-BB74-4060-AF5E-2C13F0636356}" type="parTrans" cxnId="{7BF2D1AC-E3BC-4223-8817-55F219942051}">
      <dgm:prSet/>
      <dgm:spPr/>
      <dgm:t>
        <a:bodyPr/>
        <a:lstStyle/>
        <a:p>
          <a:endParaRPr lang="en-US"/>
        </a:p>
      </dgm:t>
    </dgm:pt>
    <dgm:pt modelId="{7C425E69-DBCF-413C-A916-91AF444DC808}" type="sibTrans" cxnId="{7BF2D1AC-E3BC-4223-8817-55F219942051}">
      <dgm:prSet/>
      <dgm:spPr/>
      <dgm:t>
        <a:bodyPr/>
        <a:lstStyle/>
        <a:p>
          <a:endParaRPr lang="en-US"/>
        </a:p>
      </dgm:t>
    </dgm:pt>
    <dgm:pt modelId="{10E1BA8E-0F2B-41AF-BAD5-4F51B8A9A310}">
      <dgm:prSet/>
      <dgm:spPr/>
      <dgm:t>
        <a:bodyPr/>
        <a:lstStyle/>
        <a:p>
          <a:r>
            <a:rPr lang="en-US"/>
            <a:t>Rural presence </a:t>
          </a:r>
        </a:p>
      </dgm:t>
    </dgm:pt>
    <dgm:pt modelId="{76AE61B3-D2E7-4A8B-A0ED-9BF4269E4E0C}" type="parTrans" cxnId="{E603A7DE-C667-4753-BD73-8C50D1224D0E}">
      <dgm:prSet/>
      <dgm:spPr/>
      <dgm:t>
        <a:bodyPr/>
        <a:lstStyle/>
        <a:p>
          <a:endParaRPr lang="en-US"/>
        </a:p>
      </dgm:t>
    </dgm:pt>
    <dgm:pt modelId="{6C81384C-05D7-4EC6-B692-41D3A25271CD}" type="sibTrans" cxnId="{E603A7DE-C667-4753-BD73-8C50D1224D0E}">
      <dgm:prSet/>
      <dgm:spPr/>
      <dgm:t>
        <a:bodyPr/>
        <a:lstStyle/>
        <a:p>
          <a:endParaRPr lang="en-US"/>
        </a:p>
      </dgm:t>
    </dgm:pt>
    <dgm:pt modelId="{EFE5BA72-6E4F-41EF-8A97-1FC396C11CA7}">
      <dgm:prSet/>
      <dgm:spPr/>
      <dgm:t>
        <a:bodyPr/>
        <a:lstStyle/>
        <a:p>
          <a:r>
            <a:rPr lang="en-US"/>
            <a:t>Avability of raw materials.</a:t>
          </a:r>
        </a:p>
      </dgm:t>
    </dgm:pt>
    <dgm:pt modelId="{17951A77-2F31-4FE5-B6EC-DF2BB2407E40}" type="parTrans" cxnId="{96496A98-32C4-4352-86E9-FFB2699649E6}">
      <dgm:prSet/>
      <dgm:spPr/>
      <dgm:t>
        <a:bodyPr/>
        <a:lstStyle/>
        <a:p>
          <a:endParaRPr lang="en-US"/>
        </a:p>
      </dgm:t>
    </dgm:pt>
    <dgm:pt modelId="{85D7236E-4DC9-49EA-8AEF-660A5E6CBD6F}" type="sibTrans" cxnId="{96496A98-32C4-4352-86E9-FFB2699649E6}">
      <dgm:prSet/>
      <dgm:spPr/>
      <dgm:t>
        <a:bodyPr/>
        <a:lstStyle/>
        <a:p>
          <a:endParaRPr lang="en-US"/>
        </a:p>
      </dgm:t>
    </dgm:pt>
    <dgm:pt modelId="{B0C9AF02-DAEC-42E3-A1E1-1FE8EE0A1397}" type="pres">
      <dgm:prSet presAssocID="{7E8B4EDA-AFA4-4829-980D-4729FA7024F4}" presName="Name0" presStyleCnt="0">
        <dgm:presLayoutVars>
          <dgm:dir/>
          <dgm:resizeHandles val="exact"/>
        </dgm:presLayoutVars>
      </dgm:prSet>
      <dgm:spPr/>
    </dgm:pt>
    <dgm:pt modelId="{9401940E-8787-46D0-9363-D2AD7ED20873}" type="pres">
      <dgm:prSet presAssocID="{0F44F151-B308-4FBF-91E6-3D339BB03919}" presName="node" presStyleLbl="node1" presStyleIdx="0" presStyleCnt="6">
        <dgm:presLayoutVars>
          <dgm:bulletEnabled val="1"/>
        </dgm:presLayoutVars>
      </dgm:prSet>
      <dgm:spPr/>
    </dgm:pt>
    <dgm:pt modelId="{7D881504-B328-4D5D-A291-4D52514F4039}" type="pres">
      <dgm:prSet presAssocID="{3EE8E26D-432C-48F5-AFA8-0CABEBDD35A8}" presName="sibTrans" presStyleLbl="sibTrans1D1" presStyleIdx="0" presStyleCnt="5"/>
      <dgm:spPr/>
    </dgm:pt>
    <dgm:pt modelId="{8745155F-5343-4CBB-B507-09B5CB1CDC5E}" type="pres">
      <dgm:prSet presAssocID="{3EE8E26D-432C-48F5-AFA8-0CABEBDD35A8}" presName="connectorText" presStyleLbl="sibTrans1D1" presStyleIdx="0" presStyleCnt="5"/>
      <dgm:spPr/>
    </dgm:pt>
    <dgm:pt modelId="{5792B664-2E9C-46CA-8A85-463064C1179E}" type="pres">
      <dgm:prSet presAssocID="{BFF5BDBF-DE53-463F-AC70-EFF21143FD2F}" presName="node" presStyleLbl="node1" presStyleIdx="1" presStyleCnt="6">
        <dgm:presLayoutVars>
          <dgm:bulletEnabled val="1"/>
        </dgm:presLayoutVars>
      </dgm:prSet>
      <dgm:spPr/>
    </dgm:pt>
    <dgm:pt modelId="{EE41CF66-D89F-48C8-ADE1-DF011DA23850}" type="pres">
      <dgm:prSet presAssocID="{CE789019-6FF5-41D3-B4E5-D39004526FA8}" presName="sibTrans" presStyleLbl="sibTrans1D1" presStyleIdx="1" presStyleCnt="5"/>
      <dgm:spPr/>
    </dgm:pt>
    <dgm:pt modelId="{8BC87988-31F6-4232-B3F8-A7637E7E5CAF}" type="pres">
      <dgm:prSet presAssocID="{CE789019-6FF5-41D3-B4E5-D39004526FA8}" presName="connectorText" presStyleLbl="sibTrans1D1" presStyleIdx="1" presStyleCnt="5"/>
      <dgm:spPr/>
    </dgm:pt>
    <dgm:pt modelId="{04F7E0A6-D346-4BFF-BBA8-37A78386BBE2}" type="pres">
      <dgm:prSet presAssocID="{8CC1D57A-ABE2-4372-885A-793B12DFCCFD}" presName="node" presStyleLbl="node1" presStyleIdx="2" presStyleCnt="6">
        <dgm:presLayoutVars>
          <dgm:bulletEnabled val="1"/>
        </dgm:presLayoutVars>
      </dgm:prSet>
      <dgm:spPr/>
    </dgm:pt>
    <dgm:pt modelId="{35739574-3515-4F06-8844-5435BA43FE88}" type="pres">
      <dgm:prSet presAssocID="{41F096A2-5E0E-4CA3-93B3-755206583D4E}" presName="sibTrans" presStyleLbl="sibTrans1D1" presStyleIdx="2" presStyleCnt="5"/>
      <dgm:spPr/>
    </dgm:pt>
    <dgm:pt modelId="{2E975E9B-D8A8-4171-94C9-565C10B0ACBA}" type="pres">
      <dgm:prSet presAssocID="{41F096A2-5E0E-4CA3-93B3-755206583D4E}" presName="connectorText" presStyleLbl="sibTrans1D1" presStyleIdx="2" presStyleCnt="5"/>
      <dgm:spPr/>
    </dgm:pt>
    <dgm:pt modelId="{C3ECAC13-1A28-470B-849A-7F53CE229432}" type="pres">
      <dgm:prSet presAssocID="{FEF2D6D7-4EBF-4DE9-86A7-2B2FA8D17FC4}" presName="node" presStyleLbl="node1" presStyleIdx="3" presStyleCnt="6">
        <dgm:presLayoutVars>
          <dgm:bulletEnabled val="1"/>
        </dgm:presLayoutVars>
      </dgm:prSet>
      <dgm:spPr/>
    </dgm:pt>
    <dgm:pt modelId="{18D1DE1A-F40D-4B5F-B56B-AD2E8FD66A68}" type="pres">
      <dgm:prSet presAssocID="{7C425E69-DBCF-413C-A916-91AF444DC808}" presName="sibTrans" presStyleLbl="sibTrans1D1" presStyleIdx="3" presStyleCnt="5"/>
      <dgm:spPr/>
    </dgm:pt>
    <dgm:pt modelId="{AA6164F0-B4C3-4F97-8141-FC236F444949}" type="pres">
      <dgm:prSet presAssocID="{7C425E69-DBCF-413C-A916-91AF444DC808}" presName="connectorText" presStyleLbl="sibTrans1D1" presStyleIdx="3" presStyleCnt="5"/>
      <dgm:spPr/>
    </dgm:pt>
    <dgm:pt modelId="{0FCB1AC1-08BF-40A4-8640-849D2B535D2C}" type="pres">
      <dgm:prSet presAssocID="{10E1BA8E-0F2B-41AF-BAD5-4F51B8A9A310}" presName="node" presStyleLbl="node1" presStyleIdx="4" presStyleCnt="6">
        <dgm:presLayoutVars>
          <dgm:bulletEnabled val="1"/>
        </dgm:presLayoutVars>
      </dgm:prSet>
      <dgm:spPr/>
    </dgm:pt>
    <dgm:pt modelId="{924C7D7C-386E-439D-86D3-ED069663C334}" type="pres">
      <dgm:prSet presAssocID="{6C81384C-05D7-4EC6-B692-41D3A25271CD}" presName="sibTrans" presStyleLbl="sibTrans1D1" presStyleIdx="4" presStyleCnt="5"/>
      <dgm:spPr/>
    </dgm:pt>
    <dgm:pt modelId="{2FEE69F5-7C9E-4740-8C26-241312091BED}" type="pres">
      <dgm:prSet presAssocID="{6C81384C-05D7-4EC6-B692-41D3A25271CD}" presName="connectorText" presStyleLbl="sibTrans1D1" presStyleIdx="4" presStyleCnt="5"/>
      <dgm:spPr/>
    </dgm:pt>
    <dgm:pt modelId="{FCA3DEC4-EE1A-47B7-9002-30D2B1540CB8}" type="pres">
      <dgm:prSet presAssocID="{EFE5BA72-6E4F-41EF-8A97-1FC396C11CA7}" presName="node" presStyleLbl="node1" presStyleIdx="5" presStyleCnt="6">
        <dgm:presLayoutVars>
          <dgm:bulletEnabled val="1"/>
        </dgm:presLayoutVars>
      </dgm:prSet>
      <dgm:spPr/>
    </dgm:pt>
  </dgm:ptLst>
  <dgm:cxnLst>
    <dgm:cxn modelId="{4AB7E004-E459-4DCA-965E-73D65FC91A56}" type="presOf" srcId="{41F096A2-5E0E-4CA3-93B3-755206583D4E}" destId="{2E975E9B-D8A8-4171-94C9-565C10B0ACBA}" srcOrd="1" destOrd="0" presId="urn:microsoft.com/office/officeart/2016/7/layout/RepeatingBendingProcessNew"/>
    <dgm:cxn modelId="{6586D70E-3D93-4526-8A12-562A944B9202}" type="presOf" srcId="{6C81384C-05D7-4EC6-B692-41D3A25271CD}" destId="{924C7D7C-386E-439D-86D3-ED069663C334}" srcOrd="0" destOrd="0" presId="urn:microsoft.com/office/officeart/2016/7/layout/RepeatingBendingProcessNew"/>
    <dgm:cxn modelId="{D7ADD112-B6C2-4630-9A85-EF29AB08076E}" type="presOf" srcId="{6C81384C-05D7-4EC6-B692-41D3A25271CD}" destId="{2FEE69F5-7C9E-4740-8C26-241312091BED}" srcOrd="1" destOrd="0" presId="urn:microsoft.com/office/officeart/2016/7/layout/RepeatingBendingProcessNew"/>
    <dgm:cxn modelId="{8E76AE25-B45E-45EF-8F6A-BD16E94D8F3C}" type="presOf" srcId="{CE789019-6FF5-41D3-B4E5-D39004526FA8}" destId="{EE41CF66-D89F-48C8-ADE1-DF011DA23850}" srcOrd="0" destOrd="0" presId="urn:microsoft.com/office/officeart/2016/7/layout/RepeatingBendingProcessNew"/>
    <dgm:cxn modelId="{0943A735-3D32-4323-862E-4F59FEEF96A7}" type="presOf" srcId="{0F44F151-B308-4FBF-91E6-3D339BB03919}" destId="{9401940E-8787-46D0-9363-D2AD7ED20873}" srcOrd="0" destOrd="0" presId="urn:microsoft.com/office/officeart/2016/7/layout/RepeatingBendingProcessNew"/>
    <dgm:cxn modelId="{39307347-633F-40F5-AAE6-48B501613789}" type="presOf" srcId="{7E8B4EDA-AFA4-4829-980D-4729FA7024F4}" destId="{B0C9AF02-DAEC-42E3-A1E1-1FE8EE0A1397}" srcOrd="0" destOrd="0" presId="urn:microsoft.com/office/officeart/2016/7/layout/RepeatingBendingProcessNew"/>
    <dgm:cxn modelId="{58248349-DEF0-4388-8E23-5CF669E140AC}" type="presOf" srcId="{10E1BA8E-0F2B-41AF-BAD5-4F51B8A9A310}" destId="{0FCB1AC1-08BF-40A4-8640-849D2B535D2C}" srcOrd="0" destOrd="0" presId="urn:microsoft.com/office/officeart/2016/7/layout/RepeatingBendingProcessNew"/>
    <dgm:cxn modelId="{09BBBD4B-2F26-42A5-A85E-1260D0436999}" type="presOf" srcId="{41F096A2-5E0E-4CA3-93B3-755206583D4E}" destId="{35739574-3515-4F06-8844-5435BA43FE88}" srcOrd="0" destOrd="0" presId="urn:microsoft.com/office/officeart/2016/7/layout/RepeatingBendingProcessNew"/>
    <dgm:cxn modelId="{7CFDC388-43F4-464C-9766-25D6A0D57211}" type="presOf" srcId="{8CC1D57A-ABE2-4372-885A-793B12DFCCFD}" destId="{04F7E0A6-D346-4BFF-BBA8-37A78386BBE2}" srcOrd="0" destOrd="0" presId="urn:microsoft.com/office/officeart/2016/7/layout/RepeatingBendingProcessNew"/>
    <dgm:cxn modelId="{D6E0DF88-A91D-4C1E-B47B-6FA1EB4D9CF9}" srcId="{7E8B4EDA-AFA4-4829-980D-4729FA7024F4}" destId="{8CC1D57A-ABE2-4372-885A-793B12DFCCFD}" srcOrd="2" destOrd="0" parTransId="{001175CD-BB07-437F-92FE-086BC6E2816B}" sibTransId="{41F096A2-5E0E-4CA3-93B3-755206583D4E}"/>
    <dgm:cxn modelId="{D6D96389-E5B9-4940-BC14-13FC0BD8DE3A}" type="presOf" srcId="{3EE8E26D-432C-48F5-AFA8-0CABEBDD35A8}" destId="{8745155F-5343-4CBB-B507-09B5CB1CDC5E}" srcOrd="1" destOrd="0" presId="urn:microsoft.com/office/officeart/2016/7/layout/RepeatingBendingProcessNew"/>
    <dgm:cxn modelId="{EFB6378A-0DF3-4188-ABA9-30FCA5171936}" type="presOf" srcId="{7C425E69-DBCF-413C-A916-91AF444DC808}" destId="{AA6164F0-B4C3-4F97-8141-FC236F444949}" srcOrd="1" destOrd="0" presId="urn:microsoft.com/office/officeart/2016/7/layout/RepeatingBendingProcessNew"/>
    <dgm:cxn modelId="{96496A98-32C4-4352-86E9-FFB2699649E6}" srcId="{7E8B4EDA-AFA4-4829-980D-4729FA7024F4}" destId="{EFE5BA72-6E4F-41EF-8A97-1FC396C11CA7}" srcOrd="5" destOrd="0" parTransId="{17951A77-2F31-4FE5-B6EC-DF2BB2407E40}" sibTransId="{85D7236E-4DC9-49EA-8AEF-660A5E6CBD6F}"/>
    <dgm:cxn modelId="{7BF2D1AC-E3BC-4223-8817-55F219942051}" srcId="{7E8B4EDA-AFA4-4829-980D-4729FA7024F4}" destId="{FEF2D6D7-4EBF-4DE9-86A7-2B2FA8D17FC4}" srcOrd="3" destOrd="0" parTransId="{4B54FF6B-BB74-4060-AF5E-2C13F0636356}" sibTransId="{7C425E69-DBCF-413C-A916-91AF444DC808}"/>
    <dgm:cxn modelId="{25CB64B3-BA7C-4D10-899E-C011559823A8}" type="presOf" srcId="{EFE5BA72-6E4F-41EF-8A97-1FC396C11CA7}" destId="{FCA3DEC4-EE1A-47B7-9002-30D2B1540CB8}" srcOrd="0" destOrd="0" presId="urn:microsoft.com/office/officeart/2016/7/layout/RepeatingBendingProcessNew"/>
    <dgm:cxn modelId="{478FF5B4-B585-49D0-BA37-1D70CEE4527A}" srcId="{7E8B4EDA-AFA4-4829-980D-4729FA7024F4}" destId="{0F44F151-B308-4FBF-91E6-3D339BB03919}" srcOrd="0" destOrd="0" parTransId="{74851DC3-C1F9-477A-A2FB-18513F541DB9}" sibTransId="{3EE8E26D-432C-48F5-AFA8-0CABEBDD35A8}"/>
    <dgm:cxn modelId="{62CB70B7-0B6D-48BD-AFBA-98534664ACD3}" type="presOf" srcId="{7C425E69-DBCF-413C-A916-91AF444DC808}" destId="{18D1DE1A-F40D-4B5F-B56B-AD2E8FD66A68}" srcOrd="0" destOrd="0" presId="urn:microsoft.com/office/officeart/2016/7/layout/RepeatingBendingProcessNew"/>
    <dgm:cxn modelId="{0BE5C6BC-E8A7-44D3-B444-534197BD24B2}" type="presOf" srcId="{CE789019-6FF5-41D3-B4E5-D39004526FA8}" destId="{8BC87988-31F6-4232-B3F8-A7637E7E5CAF}" srcOrd="1" destOrd="0" presId="urn:microsoft.com/office/officeart/2016/7/layout/RepeatingBendingProcessNew"/>
    <dgm:cxn modelId="{8DD0FBC0-0E04-4C33-8FAA-AD7DD90D11DD}" type="presOf" srcId="{FEF2D6D7-4EBF-4DE9-86A7-2B2FA8D17FC4}" destId="{C3ECAC13-1A28-470B-849A-7F53CE229432}" srcOrd="0" destOrd="0" presId="urn:microsoft.com/office/officeart/2016/7/layout/RepeatingBendingProcessNew"/>
    <dgm:cxn modelId="{71F881C5-9D1A-4566-A14A-D075BDD8CD82}" type="presOf" srcId="{3EE8E26D-432C-48F5-AFA8-0CABEBDD35A8}" destId="{7D881504-B328-4D5D-A291-4D52514F4039}" srcOrd="0" destOrd="0" presId="urn:microsoft.com/office/officeart/2016/7/layout/RepeatingBendingProcessNew"/>
    <dgm:cxn modelId="{691173CC-9ED9-4BBF-AA26-737555781976}" srcId="{7E8B4EDA-AFA4-4829-980D-4729FA7024F4}" destId="{BFF5BDBF-DE53-463F-AC70-EFF21143FD2F}" srcOrd="1" destOrd="0" parTransId="{2EC8EF1F-F8B2-4335-B321-A5EF235A4336}" sibTransId="{CE789019-6FF5-41D3-B4E5-D39004526FA8}"/>
    <dgm:cxn modelId="{E603A7DE-C667-4753-BD73-8C50D1224D0E}" srcId="{7E8B4EDA-AFA4-4829-980D-4729FA7024F4}" destId="{10E1BA8E-0F2B-41AF-BAD5-4F51B8A9A310}" srcOrd="4" destOrd="0" parTransId="{76AE61B3-D2E7-4A8B-A0ED-9BF4269E4E0C}" sibTransId="{6C81384C-05D7-4EC6-B692-41D3A25271CD}"/>
    <dgm:cxn modelId="{181363EE-B62A-4A9D-9A75-9E62A0FBD00A}" type="presOf" srcId="{BFF5BDBF-DE53-463F-AC70-EFF21143FD2F}" destId="{5792B664-2E9C-46CA-8A85-463064C1179E}" srcOrd="0" destOrd="0" presId="urn:microsoft.com/office/officeart/2016/7/layout/RepeatingBendingProcessNew"/>
    <dgm:cxn modelId="{D6CD6EDC-2A49-4DAD-9954-1F3EF5B5FFDC}" type="presParOf" srcId="{B0C9AF02-DAEC-42E3-A1E1-1FE8EE0A1397}" destId="{9401940E-8787-46D0-9363-D2AD7ED20873}" srcOrd="0" destOrd="0" presId="urn:microsoft.com/office/officeart/2016/7/layout/RepeatingBendingProcessNew"/>
    <dgm:cxn modelId="{562E8E8F-553E-4AEB-A270-45A7E4CBE6FA}" type="presParOf" srcId="{B0C9AF02-DAEC-42E3-A1E1-1FE8EE0A1397}" destId="{7D881504-B328-4D5D-A291-4D52514F4039}" srcOrd="1" destOrd="0" presId="urn:microsoft.com/office/officeart/2016/7/layout/RepeatingBendingProcessNew"/>
    <dgm:cxn modelId="{A0D9641C-6938-43BC-A2FE-9B7A0AF58326}" type="presParOf" srcId="{7D881504-B328-4D5D-A291-4D52514F4039}" destId="{8745155F-5343-4CBB-B507-09B5CB1CDC5E}" srcOrd="0" destOrd="0" presId="urn:microsoft.com/office/officeart/2016/7/layout/RepeatingBendingProcessNew"/>
    <dgm:cxn modelId="{66EF46CE-1451-47F8-AB5B-6AE64F6DF3F0}" type="presParOf" srcId="{B0C9AF02-DAEC-42E3-A1E1-1FE8EE0A1397}" destId="{5792B664-2E9C-46CA-8A85-463064C1179E}" srcOrd="2" destOrd="0" presId="urn:microsoft.com/office/officeart/2016/7/layout/RepeatingBendingProcessNew"/>
    <dgm:cxn modelId="{47F4C174-831B-478D-A8C6-C8FD772E675A}" type="presParOf" srcId="{B0C9AF02-DAEC-42E3-A1E1-1FE8EE0A1397}" destId="{EE41CF66-D89F-48C8-ADE1-DF011DA23850}" srcOrd="3" destOrd="0" presId="urn:microsoft.com/office/officeart/2016/7/layout/RepeatingBendingProcessNew"/>
    <dgm:cxn modelId="{8E953515-A28A-4AA9-ABC8-551F60483FD3}" type="presParOf" srcId="{EE41CF66-D89F-48C8-ADE1-DF011DA23850}" destId="{8BC87988-31F6-4232-B3F8-A7637E7E5CAF}" srcOrd="0" destOrd="0" presId="urn:microsoft.com/office/officeart/2016/7/layout/RepeatingBendingProcessNew"/>
    <dgm:cxn modelId="{3CAEAE1D-03A9-4E25-B1FA-66B821069B9A}" type="presParOf" srcId="{B0C9AF02-DAEC-42E3-A1E1-1FE8EE0A1397}" destId="{04F7E0A6-D346-4BFF-BBA8-37A78386BBE2}" srcOrd="4" destOrd="0" presId="urn:microsoft.com/office/officeart/2016/7/layout/RepeatingBendingProcessNew"/>
    <dgm:cxn modelId="{FEDCD4A4-6224-4696-9C9F-1FFC7132B3EF}" type="presParOf" srcId="{B0C9AF02-DAEC-42E3-A1E1-1FE8EE0A1397}" destId="{35739574-3515-4F06-8844-5435BA43FE88}" srcOrd="5" destOrd="0" presId="urn:microsoft.com/office/officeart/2016/7/layout/RepeatingBendingProcessNew"/>
    <dgm:cxn modelId="{E41CB151-0B92-4A7A-9B2B-A072BEC36E7F}" type="presParOf" srcId="{35739574-3515-4F06-8844-5435BA43FE88}" destId="{2E975E9B-D8A8-4171-94C9-565C10B0ACBA}" srcOrd="0" destOrd="0" presId="urn:microsoft.com/office/officeart/2016/7/layout/RepeatingBendingProcessNew"/>
    <dgm:cxn modelId="{CA326975-2F68-4B30-BA58-5473427146A7}" type="presParOf" srcId="{B0C9AF02-DAEC-42E3-A1E1-1FE8EE0A1397}" destId="{C3ECAC13-1A28-470B-849A-7F53CE229432}" srcOrd="6" destOrd="0" presId="urn:microsoft.com/office/officeart/2016/7/layout/RepeatingBendingProcessNew"/>
    <dgm:cxn modelId="{80C37CBB-5786-45DD-9F37-D75DE1DCA861}" type="presParOf" srcId="{B0C9AF02-DAEC-42E3-A1E1-1FE8EE0A1397}" destId="{18D1DE1A-F40D-4B5F-B56B-AD2E8FD66A68}" srcOrd="7" destOrd="0" presId="urn:microsoft.com/office/officeart/2016/7/layout/RepeatingBendingProcessNew"/>
    <dgm:cxn modelId="{CB5110A3-077A-4551-A493-DE46D0ABB4B9}" type="presParOf" srcId="{18D1DE1A-F40D-4B5F-B56B-AD2E8FD66A68}" destId="{AA6164F0-B4C3-4F97-8141-FC236F444949}" srcOrd="0" destOrd="0" presId="urn:microsoft.com/office/officeart/2016/7/layout/RepeatingBendingProcessNew"/>
    <dgm:cxn modelId="{CA51518D-FBF3-48D3-9888-B6495DF3CFE1}" type="presParOf" srcId="{B0C9AF02-DAEC-42E3-A1E1-1FE8EE0A1397}" destId="{0FCB1AC1-08BF-40A4-8640-849D2B535D2C}" srcOrd="8" destOrd="0" presId="urn:microsoft.com/office/officeart/2016/7/layout/RepeatingBendingProcessNew"/>
    <dgm:cxn modelId="{7831DEA4-4EBF-471C-A748-25D4A4B98157}" type="presParOf" srcId="{B0C9AF02-DAEC-42E3-A1E1-1FE8EE0A1397}" destId="{924C7D7C-386E-439D-86D3-ED069663C334}" srcOrd="9" destOrd="0" presId="urn:microsoft.com/office/officeart/2016/7/layout/RepeatingBendingProcessNew"/>
    <dgm:cxn modelId="{F9A582A5-16E3-4072-B510-7FAFB4FE7866}" type="presParOf" srcId="{924C7D7C-386E-439D-86D3-ED069663C334}" destId="{2FEE69F5-7C9E-4740-8C26-241312091BED}" srcOrd="0" destOrd="0" presId="urn:microsoft.com/office/officeart/2016/7/layout/RepeatingBendingProcessNew"/>
    <dgm:cxn modelId="{62E3BED1-6F91-435B-AF17-B6FB7BA5BE80}" type="presParOf" srcId="{B0C9AF02-DAEC-42E3-A1E1-1FE8EE0A1397}" destId="{FCA3DEC4-EE1A-47B7-9002-30D2B1540CB8}"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D9B52-5D8D-4C5C-B96B-E9A456A0CBDB}">
      <dsp:nvSpPr>
        <dsp:cNvPr id="0" name=""/>
        <dsp:cNvSpPr/>
      </dsp:nvSpPr>
      <dsp:spPr>
        <a:xfrm>
          <a:off x="1828800" y="198"/>
          <a:ext cx="2057400" cy="599328"/>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1" kern="1200" dirty="0"/>
            <a:t>Kwality Walls</a:t>
          </a:r>
          <a:endParaRPr lang="en-US" sz="1700" kern="1200" dirty="0"/>
        </a:p>
      </dsp:txBody>
      <dsp:txXfrm>
        <a:off x="1858057" y="29455"/>
        <a:ext cx="1998886" cy="540814"/>
      </dsp:txXfrm>
    </dsp:sp>
    <dsp:sp modelId="{CFCF49CF-C192-42D7-AC4F-7BBEC3E8F0B0}">
      <dsp:nvSpPr>
        <dsp:cNvPr id="0" name=""/>
        <dsp:cNvSpPr/>
      </dsp:nvSpPr>
      <dsp:spPr>
        <a:xfrm>
          <a:off x="1828800" y="629493"/>
          <a:ext cx="2057400" cy="599328"/>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1" kern="1200" dirty="0"/>
            <a:t>Arun Ice-creams</a:t>
          </a:r>
          <a:endParaRPr lang="en-US" sz="1700" kern="1200" dirty="0"/>
        </a:p>
      </dsp:txBody>
      <dsp:txXfrm>
        <a:off x="1858057" y="658750"/>
        <a:ext cx="1998886" cy="540814"/>
      </dsp:txXfrm>
    </dsp:sp>
    <dsp:sp modelId="{1999F2CC-1907-41F2-A398-75B4D1682747}">
      <dsp:nvSpPr>
        <dsp:cNvPr id="0" name=""/>
        <dsp:cNvSpPr/>
      </dsp:nvSpPr>
      <dsp:spPr>
        <a:xfrm>
          <a:off x="1828800" y="1258789"/>
          <a:ext cx="2057400" cy="599328"/>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Calibri Light" panose="020F0302020204030204"/>
            </a:rPr>
            <a:t>Havmor</a:t>
          </a:r>
          <a:endParaRPr lang="en-US" sz="1700" kern="1200" dirty="0"/>
        </a:p>
      </dsp:txBody>
      <dsp:txXfrm>
        <a:off x="1858057" y="1288046"/>
        <a:ext cx="1998886" cy="540814"/>
      </dsp:txXfrm>
    </dsp:sp>
    <dsp:sp modelId="{32184B32-1855-49CA-9C5E-85D5F2618B0A}">
      <dsp:nvSpPr>
        <dsp:cNvPr id="0" name=""/>
        <dsp:cNvSpPr/>
      </dsp:nvSpPr>
      <dsp:spPr>
        <a:xfrm>
          <a:off x="1828800" y="1888084"/>
          <a:ext cx="2057400" cy="599328"/>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1" kern="1200" dirty="0"/>
            <a:t>Mother Dairy</a:t>
          </a:r>
          <a:endParaRPr lang="en-US" sz="1700" kern="1200" dirty="0"/>
        </a:p>
      </dsp:txBody>
      <dsp:txXfrm>
        <a:off x="1858057" y="1917341"/>
        <a:ext cx="1998886" cy="540814"/>
      </dsp:txXfrm>
    </dsp:sp>
    <dsp:sp modelId="{6EB3B4FB-FB87-47F4-AFD7-4D8247BF13DC}">
      <dsp:nvSpPr>
        <dsp:cNvPr id="0" name=""/>
        <dsp:cNvSpPr/>
      </dsp:nvSpPr>
      <dsp:spPr>
        <a:xfrm>
          <a:off x="1828800" y="2517380"/>
          <a:ext cx="2057400" cy="599328"/>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1" kern="1200" dirty="0"/>
            <a:t>Britannia Industries</a:t>
          </a:r>
          <a:endParaRPr lang="en-US" sz="1700" kern="1200" dirty="0"/>
        </a:p>
      </dsp:txBody>
      <dsp:txXfrm>
        <a:off x="1858057" y="2546637"/>
        <a:ext cx="1998886" cy="540814"/>
      </dsp:txXfrm>
    </dsp:sp>
    <dsp:sp modelId="{7B897832-75D9-43A8-8241-3C150D337A96}">
      <dsp:nvSpPr>
        <dsp:cNvPr id="0" name=""/>
        <dsp:cNvSpPr/>
      </dsp:nvSpPr>
      <dsp:spPr>
        <a:xfrm>
          <a:off x="1828800" y="3146675"/>
          <a:ext cx="2057400" cy="599328"/>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1" kern="1200" dirty="0"/>
            <a:t>Nestle Ltd</a:t>
          </a:r>
          <a:endParaRPr lang="en-US" sz="1700" kern="1200" dirty="0"/>
        </a:p>
      </dsp:txBody>
      <dsp:txXfrm>
        <a:off x="1858057" y="3175932"/>
        <a:ext cx="1998886" cy="540814"/>
      </dsp:txXfrm>
    </dsp:sp>
    <dsp:sp modelId="{F3D4A89F-D8BE-49D2-A848-5ED98059DD3E}">
      <dsp:nvSpPr>
        <dsp:cNvPr id="0" name=""/>
        <dsp:cNvSpPr/>
      </dsp:nvSpPr>
      <dsp:spPr>
        <a:xfrm>
          <a:off x="1828800" y="3775971"/>
          <a:ext cx="2057400" cy="599328"/>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1" kern="1200" dirty="0"/>
            <a:t>Baskin Robbins</a:t>
          </a:r>
          <a:endParaRPr lang="en-US" sz="1700" kern="1200" dirty="0"/>
        </a:p>
      </dsp:txBody>
      <dsp:txXfrm>
        <a:off x="1858057" y="3805228"/>
        <a:ext cx="1998886" cy="540814"/>
      </dsp:txXfrm>
    </dsp:sp>
    <dsp:sp modelId="{F50D1EB6-0133-4577-805A-B492273E7760}">
      <dsp:nvSpPr>
        <dsp:cNvPr id="0" name=""/>
        <dsp:cNvSpPr/>
      </dsp:nvSpPr>
      <dsp:spPr>
        <a:xfrm>
          <a:off x="1828800" y="4405266"/>
          <a:ext cx="2057400" cy="599328"/>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1" kern="1200" dirty="0"/>
            <a:t>Local Dairies</a:t>
          </a:r>
          <a:endParaRPr lang="en-US" sz="1700" kern="1200" dirty="0"/>
        </a:p>
      </dsp:txBody>
      <dsp:txXfrm>
        <a:off x="1858057" y="4434523"/>
        <a:ext cx="1998886" cy="5408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B8AE0-ADD2-4BE3-BDA9-07D2280C8BD4}">
      <dsp:nvSpPr>
        <dsp:cNvPr id="0" name=""/>
        <dsp:cNvSpPr/>
      </dsp:nvSpPr>
      <dsp:spPr>
        <a:xfrm>
          <a:off x="0" y="0"/>
          <a:ext cx="4815365" cy="91011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Kids - Youth Amul Kool, Chocolate, Milk Nutramul Energy Drink, Amul Kool Millk.</a:t>
          </a:r>
        </a:p>
      </dsp:txBody>
      <dsp:txXfrm>
        <a:off x="26656" y="26656"/>
        <a:ext cx="3726803" cy="856798"/>
      </dsp:txXfrm>
    </dsp:sp>
    <dsp:sp modelId="{85BD34AD-7566-48AA-8ACB-599B9008DA2F}">
      <dsp:nvSpPr>
        <dsp:cNvPr id="0" name=""/>
        <dsp:cNvSpPr/>
      </dsp:nvSpPr>
      <dsp:spPr>
        <a:xfrm>
          <a:off x="359589" y="1036514"/>
          <a:ext cx="4815365" cy="910110"/>
        </a:xfrm>
        <a:prstGeom prst="roundRect">
          <a:avLst>
            <a:gd name="adj" fmla="val 1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Women - Amul Calci +</a:t>
          </a:r>
        </a:p>
      </dsp:txBody>
      <dsp:txXfrm>
        <a:off x="386245" y="1063170"/>
        <a:ext cx="3810893" cy="856798"/>
      </dsp:txXfrm>
    </dsp:sp>
    <dsp:sp modelId="{AE30ED7A-4DB4-40C3-8EDE-F8F49178AE17}">
      <dsp:nvSpPr>
        <dsp:cNvPr id="0" name=""/>
        <dsp:cNvSpPr/>
      </dsp:nvSpPr>
      <dsp:spPr>
        <a:xfrm>
          <a:off x="719178" y="2073029"/>
          <a:ext cx="4815365" cy="910110"/>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Youth - Utterly Delicious Pizza, Amul Pizza Cheese, Amul Cheese Spread</a:t>
          </a:r>
        </a:p>
      </dsp:txBody>
      <dsp:txXfrm>
        <a:off x="745834" y="2099685"/>
        <a:ext cx="3810893" cy="856798"/>
      </dsp:txXfrm>
    </dsp:sp>
    <dsp:sp modelId="{09C7D2B7-BA2A-456D-A069-699DB404038D}">
      <dsp:nvSpPr>
        <dsp:cNvPr id="0" name=""/>
        <dsp:cNvSpPr/>
      </dsp:nvSpPr>
      <dsp:spPr>
        <a:xfrm>
          <a:off x="1078767" y="3109544"/>
          <a:ext cx="4815365" cy="910110"/>
        </a:xfrm>
        <a:prstGeom prst="roundRect">
          <a:avLst>
            <a:gd name="adj" fmla="val 1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Calorie Conscious - Amul Lite, Sagar Skimmed Milk Powder, Amul Lite Slim and Trim Milk</a:t>
          </a:r>
        </a:p>
      </dsp:txBody>
      <dsp:txXfrm>
        <a:off x="1105423" y="3136200"/>
        <a:ext cx="3810893" cy="856798"/>
      </dsp:txXfrm>
    </dsp:sp>
    <dsp:sp modelId="{3C6789A8-B131-4BB3-B721-EF1DE0E4EDE9}">
      <dsp:nvSpPr>
        <dsp:cNvPr id="0" name=""/>
        <dsp:cNvSpPr/>
      </dsp:nvSpPr>
      <dsp:spPr>
        <a:xfrm>
          <a:off x="1438356" y="4146059"/>
          <a:ext cx="4815365" cy="91011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Health Conscious - Nutramax, Amul Shakti, Health Food Drink</a:t>
          </a:r>
        </a:p>
      </dsp:txBody>
      <dsp:txXfrm>
        <a:off x="1465012" y="4172715"/>
        <a:ext cx="3810893" cy="856798"/>
      </dsp:txXfrm>
    </dsp:sp>
    <dsp:sp modelId="{B19ED9AB-5A14-4698-BF52-B267912CA412}">
      <dsp:nvSpPr>
        <dsp:cNvPr id="0" name=""/>
        <dsp:cNvSpPr/>
      </dsp:nvSpPr>
      <dsp:spPr>
        <a:xfrm>
          <a:off x="4223794" y="664886"/>
          <a:ext cx="591571" cy="591571"/>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356897" y="664886"/>
        <a:ext cx="325365" cy="445157"/>
      </dsp:txXfrm>
    </dsp:sp>
    <dsp:sp modelId="{62495DD1-2858-415B-98DA-3FE51F20A564}">
      <dsp:nvSpPr>
        <dsp:cNvPr id="0" name=""/>
        <dsp:cNvSpPr/>
      </dsp:nvSpPr>
      <dsp:spPr>
        <a:xfrm>
          <a:off x="4583383" y="1701401"/>
          <a:ext cx="591571" cy="591571"/>
        </a:xfrm>
        <a:prstGeom prst="downArrow">
          <a:avLst>
            <a:gd name="adj1" fmla="val 55000"/>
            <a:gd name="adj2" fmla="val 45000"/>
          </a:avLst>
        </a:prstGeom>
        <a:solidFill>
          <a:schemeClr val="accent5">
            <a:tint val="40000"/>
            <a:alpha val="90000"/>
            <a:hueOff val="-2246587"/>
            <a:satOff val="-7611"/>
            <a:lumOff val="-976"/>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716486" y="1701401"/>
        <a:ext cx="325365" cy="445157"/>
      </dsp:txXfrm>
    </dsp:sp>
    <dsp:sp modelId="{194FB2AB-A8A7-4475-AEE5-46145B94A223}">
      <dsp:nvSpPr>
        <dsp:cNvPr id="0" name=""/>
        <dsp:cNvSpPr/>
      </dsp:nvSpPr>
      <dsp:spPr>
        <a:xfrm>
          <a:off x="4942972" y="2722747"/>
          <a:ext cx="591571" cy="591571"/>
        </a:xfrm>
        <a:prstGeom prst="downArrow">
          <a:avLst>
            <a:gd name="adj1" fmla="val 55000"/>
            <a:gd name="adj2" fmla="val 45000"/>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5076075" y="2722747"/>
        <a:ext cx="325365" cy="445157"/>
      </dsp:txXfrm>
    </dsp:sp>
    <dsp:sp modelId="{D6EEA9AB-5A0D-4595-9762-35FFD6A3BD29}">
      <dsp:nvSpPr>
        <dsp:cNvPr id="0" name=""/>
        <dsp:cNvSpPr/>
      </dsp:nvSpPr>
      <dsp:spPr>
        <a:xfrm>
          <a:off x="5302561" y="3769374"/>
          <a:ext cx="591571" cy="591571"/>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5435664" y="3769374"/>
        <a:ext cx="325365" cy="4451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81D2C-D87D-4026-8FF2-91884CF48227}">
      <dsp:nvSpPr>
        <dsp:cNvPr id="0" name=""/>
        <dsp:cNvSpPr/>
      </dsp:nvSpPr>
      <dsp:spPr>
        <a:xfrm>
          <a:off x="1747800" y="609132"/>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07D8DC-F94B-446B-B504-0C1165576304}">
      <dsp:nvSpPr>
        <dsp:cNvPr id="0" name=""/>
        <dsp:cNvSpPr/>
      </dsp:nvSpPr>
      <dsp:spPr>
        <a:xfrm>
          <a:off x="559800" y="302341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Milk – Restaurants, food chains, ice-cream manufacturers, coffee chain store.</a:t>
          </a:r>
        </a:p>
      </dsp:txBody>
      <dsp:txXfrm>
        <a:off x="559800" y="3023411"/>
        <a:ext cx="4320000" cy="720000"/>
      </dsp:txXfrm>
    </dsp:sp>
    <dsp:sp modelId="{B3DC5FFC-D7CA-4CB9-A27E-56F45AAA5830}">
      <dsp:nvSpPr>
        <dsp:cNvPr id="0" name=""/>
        <dsp:cNvSpPr/>
      </dsp:nvSpPr>
      <dsp:spPr>
        <a:xfrm>
          <a:off x="6823800" y="609132"/>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C00EB9-9C03-4645-BD07-C234D7ECFF8B}">
      <dsp:nvSpPr>
        <dsp:cNvPr id="0" name=""/>
        <dsp:cNvSpPr/>
      </dsp:nvSpPr>
      <dsp:spPr>
        <a:xfrm>
          <a:off x="5635800" y="302341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Butter/cheese/ghee - Bakery, pizza chains, snack retailers.</a:t>
          </a:r>
        </a:p>
      </dsp:txBody>
      <dsp:txXfrm>
        <a:off x="5635800" y="3023411"/>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77F81-60EA-48C9-B9DD-DE0416D9B6A4}">
      <dsp:nvSpPr>
        <dsp:cNvPr id="0" name=""/>
        <dsp:cNvSpPr/>
      </dsp:nvSpPr>
      <dsp:spPr>
        <a:xfrm>
          <a:off x="478800" y="1095669"/>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CF09DE-BCC0-4834-9E5B-241AC6EEAC75}">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537541-55E9-4310-BB7A-61263EC2ABF8}">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Market leaders </a:t>
          </a:r>
        </a:p>
      </dsp:txBody>
      <dsp:txXfrm>
        <a:off x="127800" y="2535669"/>
        <a:ext cx="1800000" cy="720000"/>
      </dsp:txXfrm>
    </dsp:sp>
    <dsp:sp modelId="{05BC0596-D79B-490D-AAD2-A366537F8F3B}">
      <dsp:nvSpPr>
        <dsp:cNvPr id="0" name=""/>
        <dsp:cNvSpPr/>
      </dsp:nvSpPr>
      <dsp:spPr>
        <a:xfrm>
          <a:off x="2593800" y="1095669"/>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1B092B-289C-409D-81FD-E1B1EEC47359}">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325C65-9A2C-4186-A9AC-3F50F8A44AFD}">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Strong product portfolio </a:t>
          </a:r>
        </a:p>
      </dsp:txBody>
      <dsp:txXfrm>
        <a:off x="2242800" y="2535669"/>
        <a:ext cx="1800000" cy="720000"/>
      </dsp:txXfrm>
    </dsp:sp>
    <dsp:sp modelId="{B23F6826-D0F5-4C8C-91CE-EAC78DCDFC30}">
      <dsp:nvSpPr>
        <dsp:cNvPr id="0" name=""/>
        <dsp:cNvSpPr/>
      </dsp:nvSpPr>
      <dsp:spPr>
        <a:xfrm>
          <a:off x="4708800" y="1095669"/>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3B4767-D865-401F-B310-F0A1CF164D83}">
      <dsp:nvSpPr>
        <dsp:cNvPr id="0" name=""/>
        <dsp:cNvSpPr/>
      </dsp:nvSpPr>
      <dsp:spPr>
        <a:xfrm>
          <a:off x="4942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EAA2A6-FF8B-4D50-818B-E72DD9DAA927}">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Well-established supply chain.</a:t>
          </a:r>
        </a:p>
      </dsp:txBody>
      <dsp:txXfrm>
        <a:off x="4357800" y="2535669"/>
        <a:ext cx="1800000" cy="720000"/>
      </dsp:txXfrm>
    </dsp:sp>
    <dsp:sp modelId="{7A4EC31D-AAF8-4F8D-A708-244D9BAD34BA}">
      <dsp:nvSpPr>
        <dsp:cNvPr id="0" name=""/>
        <dsp:cNvSpPr/>
      </dsp:nvSpPr>
      <dsp:spPr>
        <a:xfrm>
          <a:off x="6823800" y="1095669"/>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D292C8-C505-421C-9A90-D9A3F6C01DCD}">
      <dsp:nvSpPr>
        <dsp:cNvPr id="0" name=""/>
        <dsp:cNvSpPr/>
      </dsp:nvSpPr>
      <dsp:spPr>
        <a:xfrm>
          <a:off x="7057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910851-53A8-4CD8-B561-FF2D44B68A20}">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Huge customer base.</a:t>
          </a:r>
        </a:p>
      </dsp:txBody>
      <dsp:txXfrm>
        <a:off x="6472800" y="2535669"/>
        <a:ext cx="1800000" cy="720000"/>
      </dsp:txXfrm>
    </dsp:sp>
    <dsp:sp modelId="{673DD532-4341-4385-B078-B93C93631DE9}">
      <dsp:nvSpPr>
        <dsp:cNvPr id="0" name=""/>
        <dsp:cNvSpPr/>
      </dsp:nvSpPr>
      <dsp:spPr>
        <a:xfrm>
          <a:off x="8938800" y="1095669"/>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247410-45F3-4C02-8B14-3293C8D954E4}">
      <dsp:nvSpPr>
        <dsp:cNvPr id="0" name=""/>
        <dsp:cNvSpPr/>
      </dsp:nvSpPr>
      <dsp:spPr>
        <a:xfrm>
          <a:off x="9172800"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870E72-E5F7-49F4-B6B9-838960B751F8}">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Low advertisement cost.</a:t>
          </a:r>
        </a:p>
      </dsp:txBody>
      <dsp:txXfrm>
        <a:off x="8587800" y="2535669"/>
        <a:ext cx="18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1506B-271A-4193-B832-4F1414AAA8C1}">
      <dsp:nvSpPr>
        <dsp:cNvPr id="0" name=""/>
        <dsp:cNvSpPr/>
      </dsp:nvSpPr>
      <dsp:spPr>
        <a:xfrm>
          <a:off x="3364992" y="1735"/>
          <a:ext cx="3785616" cy="75873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Whether to offer standard or customized products."</a:t>
          </a:r>
        </a:p>
      </dsp:txBody>
      <dsp:txXfrm>
        <a:off x="3402030" y="38773"/>
        <a:ext cx="3711540" cy="684655"/>
      </dsp:txXfrm>
    </dsp:sp>
    <dsp:sp modelId="{E09DAE0A-1039-4FF7-B364-600CB0219557}">
      <dsp:nvSpPr>
        <dsp:cNvPr id="0" name=""/>
        <dsp:cNvSpPr/>
      </dsp:nvSpPr>
      <dsp:spPr>
        <a:xfrm>
          <a:off x="3364992" y="798403"/>
          <a:ext cx="3785616" cy="75873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Amul has offered a mix of both standard and customized products.</a:t>
          </a:r>
        </a:p>
      </dsp:txBody>
      <dsp:txXfrm>
        <a:off x="3402030" y="835441"/>
        <a:ext cx="3711540" cy="684655"/>
      </dsp:txXfrm>
    </dsp:sp>
    <dsp:sp modelId="{42972C33-1A06-454D-A9AA-B759FCB5E78D}">
      <dsp:nvSpPr>
        <dsp:cNvPr id="0" name=""/>
        <dsp:cNvSpPr/>
      </dsp:nvSpPr>
      <dsp:spPr>
        <a:xfrm>
          <a:off x="3364992" y="1595072"/>
          <a:ext cx="3785616" cy="75873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Use of Utterly-Butterly Girl:</a:t>
          </a:r>
        </a:p>
      </dsp:txBody>
      <dsp:txXfrm>
        <a:off x="3402030" y="1632110"/>
        <a:ext cx="3711540" cy="684655"/>
      </dsp:txXfrm>
    </dsp:sp>
    <dsp:sp modelId="{81EAD4C6-E5C2-44E7-B697-E05A41891EAD}">
      <dsp:nvSpPr>
        <dsp:cNvPr id="0" name=""/>
        <dsp:cNvSpPr/>
      </dsp:nvSpPr>
      <dsp:spPr>
        <a:xfrm>
          <a:off x="3364992" y="2391740"/>
          <a:ext cx="3785616" cy="75873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Using since 1967. Entered in the Guinness Book Of World Records for being the</a:t>
          </a:r>
        </a:p>
      </dsp:txBody>
      <dsp:txXfrm>
        <a:off x="3402030" y="2428778"/>
        <a:ext cx="3711540" cy="684655"/>
      </dsp:txXfrm>
    </dsp:sp>
    <dsp:sp modelId="{EA6F31E0-C3C0-48AA-A783-0C3C3E271163}">
      <dsp:nvSpPr>
        <dsp:cNvPr id="0" name=""/>
        <dsp:cNvSpPr/>
      </dsp:nvSpPr>
      <dsp:spPr>
        <a:xfrm>
          <a:off x="3364992" y="3188408"/>
          <a:ext cx="3785616" cy="75873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longest running campaign ever.</a:t>
          </a:r>
        </a:p>
      </dsp:txBody>
      <dsp:txXfrm>
        <a:off x="3402030" y="3225446"/>
        <a:ext cx="3711540" cy="6846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04A38-8706-44C5-BFB1-6CB0E5E5E8FB}">
      <dsp:nvSpPr>
        <dsp:cNvPr id="0" name=""/>
        <dsp:cNvSpPr/>
      </dsp:nvSpPr>
      <dsp:spPr>
        <a:xfrm>
          <a:off x="0" y="0"/>
          <a:ext cx="8938260" cy="195810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Core is milk processing, production of dairy products vlogistics of milk collection, distribution of dairy products,</a:t>
          </a:r>
        </a:p>
      </dsp:txBody>
      <dsp:txXfrm>
        <a:off x="57351" y="57351"/>
        <a:ext cx="6914408" cy="1843400"/>
      </dsp:txXfrm>
    </dsp:sp>
    <dsp:sp modelId="{8E30736B-6146-4D7E-8279-A66E584A95AB}">
      <dsp:nvSpPr>
        <dsp:cNvPr id="0" name=""/>
        <dsp:cNvSpPr/>
      </dsp:nvSpPr>
      <dsp:spPr>
        <a:xfrm>
          <a:off x="1577339" y="2393235"/>
          <a:ext cx="8938260" cy="1958102"/>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Sale of products through dealers and retail stores</a:t>
          </a:r>
        </a:p>
      </dsp:txBody>
      <dsp:txXfrm>
        <a:off x="1634690" y="2450586"/>
        <a:ext cx="5973451" cy="1843400"/>
      </dsp:txXfrm>
    </dsp:sp>
    <dsp:sp modelId="{79A6DF4B-3F7B-4368-A1FD-C42B654E1742}">
      <dsp:nvSpPr>
        <dsp:cNvPr id="0" name=""/>
        <dsp:cNvSpPr/>
      </dsp:nvSpPr>
      <dsp:spPr>
        <a:xfrm>
          <a:off x="7665493" y="1539285"/>
          <a:ext cx="1272766" cy="127276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951865" y="1539285"/>
        <a:ext cx="700022" cy="9577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881504-B328-4D5D-A291-4D52514F4039}">
      <dsp:nvSpPr>
        <dsp:cNvPr id="0" name=""/>
        <dsp:cNvSpPr/>
      </dsp:nvSpPr>
      <dsp:spPr>
        <a:xfrm>
          <a:off x="2899779" y="686484"/>
          <a:ext cx="530464" cy="91440"/>
        </a:xfrm>
        <a:custGeom>
          <a:avLst/>
          <a:gdLst/>
          <a:ahLst/>
          <a:cxnLst/>
          <a:rect l="0" t="0" r="0" b="0"/>
          <a:pathLst>
            <a:path>
              <a:moveTo>
                <a:pt x="0" y="45720"/>
              </a:moveTo>
              <a:lnTo>
                <a:pt x="530464"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0985" y="729398"/>
        <a:ext cx="28053" cy="5610"/>
      </dsp:txXfrm>
    </dsp:sp>
    <dsp:sp modelId="{9401940E-8787-46D0-9363-D2AD7ED20873}">
      <dsp:nvSpPr>
        <dsp:cNvPr id="0" name=""/>
        <dsp:cNvSpPr/>
      </dsp:nvSpPr>
      <dsp:spPr>
        <a:xfrm>
          <a:off x="462167" y="380"/>
          <a:ext cx="2439412" cy="146364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533" tIns="125471" rIns="119533" bIns="125471" numCol="1" spcCol="1270" anchor="ctr" anchorCtr="0">
          <a:noAutofit/>
        </a:bodyPr>
        <a:lstStyle/>
        <a:p>
          <a:pPr marL="0" lvl="0" indent="0" algn="ctr" defTabSz="1244600">
            <a:lnSpc>
              <a:spcPct val="90000"/>
            </a:lnSpc>
            <a:spcBef>
              <a:spcPct val="0"/>
            </a:spcBef>
            <a:spcAft>
              <a:spcPct val="35000"/>
            </a:spcAft>
            <a:buNone/>
          </a:pPr>
          <a:r>
            <a:rPr lang="en-US" sz="2800" kern="1200"/>
            <a:t>Excellent brand quality.</a:t>
          </a:r>
        </a:p>
      </dsp:txBody>
      <dsp:txXfrm>
        <a:off x="462167" y="380"/>
        <a:ext cx="2439412" cy="1463647"/>
      </dsp:txXfrm>
    </dsp:sp>
    <dsp:sp modelId="{EE41CF66-D89F-48C8-ADE1-DF011DA23850}">
      <dsp:nvSpPr>
        <dsp:cNvPr id="0" name=""/>
        <dsp:cNvSpPr/>
      </dsp:nvSpPr>
      <dsp:spPr>
        <a:xfrm>
          <a:off x="1681873" y="1462227"/>
          <a:ext cx="3000476" cy="530464"/>
        </a:xfrm>
        <a:custGeom>
          <a:avLst/>
          <a:gdLst/>
          <a:ahLst/>
          <a:cxnLst/>
          <a:rect l="0" t="0" r="0" b="0"/>
          <a:pathLst>
            <a:path>
              <a:moveTo>
                <a:pt x="3000476" y="0"/>
              </a:moveTo>
              <a:lnTo>
                <a:pt x="3000476" y="282332"/>
              </a:lnTo>
              <a:lnTo>
                <a:pt x="0" y="282332"/>
              </a:lnTo>
              <a:lnTo>
                <a:pt x="0" y="530464"/>
              </a:lnTo>
            </a:path>
          </a:pathLst>
        </a:custGeom>
        <a:noFill/>
        <a:ln w="6350" cap="flat" cmpd="sng" algn="ctr">
          <a:solidFill>
            <a:schemeClr val="accent2">
              <a:hueOff val="-363841"/>
              <a:satOff val="-20982"/>
              <a:lumOff val="215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05799" y="1724654"/>
        <a:ext cx="152624" cy="5610"/>
      </dsp:txXfrm>
    </dsp:sp>
    <dsp:sp modelId="{5792B664-2E9C-46CA-8A85-463064C1179E}">
      <dsp:nvSpPr>
        <dsp:cNvPr id="0" name=""/>
        <dsp:cNvSpPr/>
      </dsp:nvSpPr>
      <dsp:spPr>
        <a:xfrm>
          <a:off x="3462644" y="380"/>
          <a:ext cx="2439412" cy="1463647"/>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533" tIns="125471" rIns="119533" bIns="125471" numCol="1" spcCol="1270" anchor="ctr" anchorCtr="0">
          <a:noAutofit/>
        </a:bodyPr>
        <a:lstStyle/>
        <a:p>
          <a:pPr marL="0" lvl="0" indent="0" algn="ctr" defTabSz="1244600">
            <a:lnSpc>
              <a:spcPct val="90000"/>
            </a:lnSpc>
            <a:spcBef>
              <a:spcPct val="0"/>
            </a:spcBef>
            <a:spcAft>
              <a:spcPct val="35000"/>
            </a:spcAft>
            <a:buNone/>
          </a:pPr>
          <a:r>
            <a:rPr lang="en-US" sz="2800" kern="1200"/>
            <a:t>Excellent quality management.</a:t>
          </a:r>
        </a:p>
      </dsp:txBody>
      <dsp:txXfrm>
        <a:off x="3462644" y="380"/>
        <a:ext cx="2439412" cy="1463647"/>
      </dsp:txXfrm>
    </dsp:sp>
    <dsp:sp modelId="{35739574-3515-4F06-8844-5435BA43FE88}">
      <dsp:nvSpPr>
        <dsp:cNvPr id="0" name=""/>
        <dsp:cNvSpPr/>
      </dsp:nvSpPr>
      <dsp:spPr>
        <a:xfrm>
          <a:off x="2899779" y="2711196"/>
          <a:ext cx="530464" cy="91440"/>
        </a:xfrm>
        <a:custGeom>
          <a:avLst/>
          <a:gdLst/>
          <a:ahLst/>
          <a:cxnLst/>
          <a:rect l="0" t="0" r="0" b="0"/>
          <a:pathLst>
            <a:path>
              <a:moveTo>
                <a:pt x="0" y="45720"/>
              </a:moveTo>
              <a:lnTo>
                <a:pt x="530464" y="45720"/>
              </a:lnTo>
            </a:path>
          </a:pathLst>
        </a:custGeom>
        <a:noFill/>
        <a:ln w="6350" cap="flat" cmpd="sng" algn="ctr">
          <a:solidFill>
            <a:schemeClr val="accent2">
              <a:hueOff val="-727682"/>
              <a:satOff val="-41964"/>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0985" y="2754110"/>
        <a:ext cx="28053" cy="5610"/>
      </dsp:txXfrm>
    </dsp:sp>
    <dsp:sp modelId="{04F7E0A6-D346-4BFF-BBA8-37A78386BBE2}">
      <dsp:nvSpPr>
        <dsp:cNvPr id="0" name=""/>
        <dsp:cNvSpPr/>
      </dsp:nvSpPr>
      <dsp:spPr>
        <a:xfrm>
          <a:off x="462167" y="2025092"/>
          <a:ext cx="2439412" cy="1463647"/>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533" tIns="125471" rIns="119533" bIns="125471" numCol="1" spcCol="1270" anchor="ctr" anchorCtr="0">
          <a:noAutofit/>
        </a:bodyPr>
        <a:lstStyle/>
        <a:p>
          <a:pPr marL="0" lvl="0" indent="0" algn="ctr" defTabSz="1244600">
            <a:lnSpc>
              <a:spcPct val="90000"/>
            </a:lnSpc>
            <a:spcBef>
              <a:spcPct val="0"/>
            </a:spcBef>
            <a:spcAft>
              <a:spcPct val="35000"/>
            </a:spcAft>
            <a:buNone/>
          </a:pPr>
          <a:r>
            <a:rPr lang="en-US" sz="2800" kern="1200"/>
            <a:t>Good product portfolio.</a:t>
          </a:r>
        </a:p>
      </dsp:txBody>
      <dsp:txXfrm>
        <a:off x="462167" y="2025092"/>
        <a:ext cx="2439412" cy="1463647"/>
      </dsp:txXfrm>
    </dsp:sp>
    <dsp:sp modelId="{18D1DE1A-F40D-4B5F-B56B-AD2E8FD66A68}">
      <dsp:nvSpPr>
        <dsp:cNvPr id="0" name=""/>
        <dsp:cNvSpPr/>
      </dsp:nvSpPr>
      <dsp:spPr>
        <a:xfrm>
          <a:off x="1681873" y="3486939"/>
          <a:ext cx="3000476" cy="530464"/>
        </a:xfrm>
        <a:custGeom>
          <a:avLst/>
          <a:gdLst/>
          <a:ahLst/>
          <a:cxnLst/>
          <a:rect l="0" t="0" r="0" b="0"/>
          <a:pathLst>
            <a:path>
              <a:moveTo>
                <a:pt x="3000476" y="0"/>
              </a:moveTo>
              <a:lnTo>
                <a:pt x="3000476" y="282332"/>
              </a:lnTo>
              <a:lnTo>
                <a:pt x="0" y="282332"/>
              </a:lnTo>
              <a:lnTo>
                <a:pt x="0" y="530464"/>
              </a:lnTo>
            </a:path>
          </a:pathLst>
        </a:custGeom>
        <a:noFill/>
        <a:ln w="6350" cap="flat" cmpd="sng" algn="ctr">
          <a:solidFill>
            <a:schemeClr val="accent2">
              <a:hueOff val="-1091522"/>
              <a:satOff val="-62946"/>
              <a:lumOff val="6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05799" y="3749366"/>
        <a:ext cx="152624" cy="5610"/>
      </dsp:txXfrm>
    </dsp:sp>
    <dsp:sp modelId="{C3ECAC13-1A28-470B-849A-7F53CE229432}">
      <dsp:nvSpPr>
        <dsp:cNvPr id="0" name=""/>
        <dsp:cNvSpPr/>
      </dsp:nvSpPr>
      <dsp:spPr>
        <a:xfrm>
          <a:off x="3462644" y="2025092"/>
          <a:ext cx="2439412" cy="1463647"/>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533" tIns="125471" rIns="119533" bIns="125471" numCol="1" spcCol="1270" anchor="ctr" anchorCtr="0">
          <a:noAutofit/>
        </a:bodyPr>
        <a:lstStyle/>
        <a:p>
          <a:pPr marL="0" lvl="0" indent="0" algn="ctr" defTabSz="1244600">
            <a:lnSpc>
              <a:spcPct val="90000"/>
            </a:lnSpc>
            <a:spcBef>
              <a:spcPct val="0"/>
            </a:spcBef>
            <a:spcAft>
              <a:spcPct val="35000"/>
            </a:spcAft>
            <a:buNone/>
          </a:pPr>
          <a:r>
            <a:rPr lang="en-US" sz="2800" kern="1200"/>
            <a:t>Strong supply chain.</a:t>
          </a:r>
        </a:p>
      </dsp:txBody>
      <dsp:txXfrm>
        <a:off x="3462644" y="2025092"/>
        <a:ext cx="2439412" cy="1463647"/>
      </dsp:txXfrm>
    </dsp:sp>
    <dsp:sp modelId="{924C7D7C-386E-439D-86D3-ED069663C334}">
      <dsp:nvSpPr>
        <dsp:cNvPr id="0" name=""/>
        <dsp:cNvSpPr/>
      </dsp:nvSpPr>
      <dsp:spPr>
        <a:xfrm>
          <a:off x="2899779" y="4735907"/>
          <a:ext cx="530464" cy="91440"/>
        </a:xfrm>
        <a:custGeom>
          <a:avLst/>
          <a:gdLst/>
          <a:ahLst/>
          <a:cxnLst/>
          <a:rect l="0" t="0" r="0" b="0"/>
          <a:pathLst>
            <a:path>
              <a:moveTo>
                <a:pt x="0" y="45720"/>
              </a:moveTo>
              <a:lnTo>
                <a:pt x="530464"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0985" y="4778822"/>
        <a:ext cx="28053" cy="5610"/>
      </dsp:txXfrm>
    </dsp:sp>
    <dsp:sp modelId="{0FCB1AC1-08BF-40A4-8640-849D2B535D2C}">
      <dsp:nvSpPr>
        <dsp:cNvPr id="0" name=""/>
        <dsp:cNvSpPr/>
      </dsp:nvSpPr>
      <dsp:spPr>
        <a:xfrm>
          <a:off x="462167" y="4049804"/>
          <a:ext cx="2439412" cy="1463647"/>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533" tIns="125471" rIns="119533" bIns="125471" numCol="1" spcCol="1270" anchor="ctr" anchorCtr="0">
          <a:noAutofit/>
        </a:bodyPr>
        <a:lstStyle/>
        <a:p>
          <a:pPr marL="0" lvl="0" indent="0" algn="ctr" defTabSz="1244600">
            <a:lnSpc>
              <a:spcPct val="90000"/>
            </a:lnSpc>
            <a:spcBef>
              <a:spcPct val="0"/>
            </a:spcBef>
            <a:spcAft>
              <a:spcPct val="35000"/>
            </a:spcAft>
            <a:buNone/>
          </a:pPr>
          <a:r>
            <a:rPr lang="en-US" sz="2800" kern="1200"/>
            <a:t>Rural presence </a:t>
          </a:r>
        </a:p>
      </dsp:txBody>
      <dsp:txXfrm>
        <a:off x="462167" y="4049804"/>
        <a:ext cx="2439412" cy="1463647"/>
      </dsp:txXfrm>
    </dsp:sp>
    <dsp:sp modelId="{FCA3DEC4-EE1A-47B7-9002-30D2B1540CB8}">
      <dsp:nvSpPr>
        <dsp:cNvPr id="0" name=""/>
        <dsp:cNvSpPr/>
      </dsp:nvSpPr>
      <dsp:spPr>
        <a:xfrm>
          <a:off x="3462644" y="4049804"/>
          <a:ext cx="2439412" cy="1463647"/>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533" tIns="125471" rIns="119533" bIns="125471" numCol="1" spcCol="1270" anchor="ctr" anchorCtr="0">
          <a:noAutofit/>
        </a:bodyPr>
        <a:lstStyle/>
        <a:p>
          <a:pPr marL="0" lvl="0" indent="0" algn="ctr" defTabSz="1244600">
            <a:lnSpc>
              <a:spcPct val="90000"/>
            </a:lnSpc>
            <a:spcBef>
              <a:spcPct val="0"/>
            </a:spcBef>
            <a:spcAft>
              <a:spcPct val="35000"/>
            </a:spcAft>
            <a:buNone/>
          </a:pPr>
          <a:r>
            <a:rPr lang="en-US" sz="2800" kern="1200"/>
            <a:t>Avability of raw materials.</a:t>
          </a:r>
        </a:p>
      </dsp:txBody>
      <dsp:txXfrm>
        <a:off x="3462644" y="4049804"/>
        <a:ext cx="2439412" cy="146364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8/23/2023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Amul"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34.png"/><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www.bigbasket.com" TargetMode="External"/><Relationship Id="rId13" Type="http://schemas.openxmlformats.org/officeDocument/2006/relationships/hyperlink" Target="https://www.slideshare.net/kaverinanda/amul-rural-marketing" TargetMode="External"/><Relationship Id="rId3" Type="http://schemas.openxmlformats.org/officeDocument/2006/relationships/hyperlink" Target="http://www.socialsamosa.com/2014/10/amul-customer-complaint-facebook/" TargetMode="External"/><Relationship Id="rId7" Type="http://schemas.openxmlformats.org/officeDocument/2006/relationships/hyperlink" Target="http://www.papers.ssrn.com" TargetMode="External"/><Relationship Id="rId12" Type="http://schemas.openxmlformats.org/officeDocument/2006/relationships/hyperlink" Target="https://www.slideshare.net/rajkumardt/amul-pptpotx" TargetMode="External"/><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hyperlink" Target="http://www.amul.com" TargetMode="External"/><Relationship Id="rId11" Type="http://schemas.openxmlformats.org/officeDocument/2006/relationships/hyperlink" Target="https://brandyuva.in/2018/11/marketing-strategies-of-amul.html" TargetMode="External"/><Relationship Id="rId5" Type="http://schemas.openxmlformats.org/officeDocument/2006/relationships/hyperlink" Target="http://www.marketing91.com" TargetMode="External"/><Relationship Id="rId10" Type="http://schemas.openxmlformats.org/officeDocument/2006/relationships/hyperlink" Target="https://www.marketing91.com/swot-analysis-amul/" TargetMode="External"/><Relationship Id="rId4" Type="http://schemas.openxmlformats.org/officeDocument/2006/relationships/hyperlink" Target="http://ahttps:/viden.io/knowledge/the-case-study-of-amul" TargetMode="External"/><Relationship Id="rId9" Type="http://schemas.openxmlformats.org/officeDocument/2006/relationships/hyperlink" Target="https://www.marketing91.com/marketing-strategy-amul/" TargetMode="External"/><Relationship Id="rId14" Type="http://schemas.openxmlformats.org/officeDocument/2006/relationships/hyperlink" Target="https://www.mbaskool.com/pestle-analysis/companies/17971-amul.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reeforyou.blogspot.com/2015/"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reeforyou.blogspot.com/2015/"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k2.blogspot.com/2011/"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26220" y="98104"/>
            <a:ext cx="4288094" cy="428809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4751043-2EE3-4222-9979-8E61D93DA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1848" y="2813300"/>
            <a:ext cx="3757487" cy="3757487"/>
            <a:chOff x="1881974" y="1174396"/>
            <a:chExt cx="5290997" cy="5290997"/>
          </a:xfrm>
        </p:grpSpPr>
        <p:sp>
          <p:nvSpPr>
            <p:cNvPr id="25" name="Oval 24">
              <a:extLst>
                <a:ext uri="{FF2B5EF4-FFF2-40B4-BE49-F238E27FC236}">
                  <a16:creationId xmlns:a16="http://schemas.microsoft.com/office/drawing/2014/main" id="{03FD8213-DB67-4E29-9615-984DB5991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4EDB257-28CF-422F-AE6A-B99E3FE8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Oval 27">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350" y="2762501"/>
            <a:ext cx="3744592" cy="3744592"/>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905633E-DDE0-6C83-9A01-C40877926CAD}"/>
              </a:ext>
            </a:extLst>
          </p:cNvPr>
          <p:cNvSpPr>
            <a:spLocks noGrp="1"/>
          </p:cNvSpPr>
          <p:nvPr>
            <p:ph type="ctrTitle"/>
          </p:nvPr>
        </p:nvSpPr>
        <p:spPr>
          <a:xfrm>
            <a:off x="702591" y="3404608"/>
            <a:ext cx="3520789" cy="2666087"/>
          </a:xfrm>
        </p:spPr>
        <p:txBody>
          <a:bodyPr vert="horz" lIns="91440" tIns="45720" rIns="91440" bIns="45720" rtlCol="0" anchor="ctr">
            <a:normAutofit/>
          </a:bodyPr>
          <a:lstStyle/>
          <a:p>
            <a:r>
              <a:rPr lang="en-US" sz="3800" kern="1200" dirty="0">
                <a:solidFill>
                  <a:schemeClr val="bg1"/>
                </a:solidFill>
                <a:latin typeface="+mj-lt"/>
                <a:ea typeface="+mj-ea"/>
                <a:cs typeface="+mj-cs"/>
              </a:rPr>
              <a:t>BBA 3rd SEM 2023-24</a:t>
            </a:r>
            <a:br>
              <a:rPr lang="en-US" sz="3800" kern="1200" dirty="0"/>
            </a:br>
            <a:r>
              <a:rPr lang="en-US" sz="3800" kern="1200" dirty="0">
                <a:solidFill>
                  <a:schemeClr val="bg1"/>
                </a:solidFill>
                <a:latin typeface="+mj-lt"/>
                <a:ea typeface="+mj-ea"/>
                <a:cs typeface="+mj-cs"/>
              </a:rPr>
              <a:t>Strategic Management </a:t>
            </a:r>
            <a:endParaRPr lang="en-US" sz="3800" kern="1200" dirty="0">
              <a:solidFill>
                <a:schemeClr val="bg1"/>
              </a:solidFill>
              <a:latin typeface="+mj-lt"/>
              <a:ea typeface="Calibri Light"/>
              <a:cs typeface="Calibri Light"/>
            </a:endParaRPr>
          </a:p>
        </p:txBody>
      </p:sp>
      <p:grpSp>
        <p:nvGrpSpPr>
          <p:cNvPr id="30"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31" name="Freeform: Shape 30">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4"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35" name="Freeform: Shape 34">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6" name="Subtitle 5">
            <a:extLst>
              <a:ext uri="{FF2B5EF4-FFF2-40B4-BE49-F238E27FC236}">
                <a16:creationId xmlns:a16="http://schemas.microsoft.com/office/drawing/2014/main" id="{81842947-58C4-0905-58A2-0B9B1F6C7654}"/>
              </a:ext>
            </a:extLst>
          </p:cNvPr>
          <p:cNvSpPr>
            <a:spLocks noGrp="1"/>
          </p:cNvSpPr>
          <p:nvPr>
            <p:ph type="subTitle" idx="1"/>
          </p:nvPr>
        </p:nvSpPr>
        <p:spPr>
          <a:xfrm>
            <a:off x="6477270" y="1130846"/>
            <a:ext cx="4974771" cy="2897894"/>
          </a:xfrm>
        </p:spPr>
        <p:txBody>
          <a:bodyPr vert="horz" lIns="91440" tIns="45720" rIns="91440" bIns="45720" rtlCol="0" anchor="b">
            <a:normAutofit/>
          </a:bodyPr>
          <a:lstStyle/>
          <a:p>
            <a:r>
              <a:rPr lang="en-US" dirty="0">
                <a:solidFill>
                  <a:schemeClr val="bg1"/>
                </a:solidFill>
              </a:rPr>
              <a:t>Submitted By -</a:t>
            </a:r>
            <a:endParaRPr lang="en-US" dirty="0">
              <a:solidFill>
                <a:schemeClr val="bg1"/>
              </a:solidFill>
              <a:cs typeface="Calibri" panose="020F0502020204030204"/>
            </a:endParaRPr>
          </a:p>
          <a:p>
            <a:r>
              <a:rPr lang="en-US" dirty="0">
                <a:solidFill>
                  <a:schemeClr val="bg1"/>
                </a:solidFill>
              </a:rPr>
              <a:t>Shankh Bansal </a:t>
            </a:r>
            <a:endParaRPr lang="en-US" dirty="0" err="1">
              <a:solidFill>
                <a:schemeClr val="bg1"/>
              </a:solidFill>
              <a:cs typeface="Calibri" panose="020F0502020204030204"/>
            </a:endParaRPr>
          </a:p>
        </p:txBody>
      </p:sp>
      <p:sp>
        <p:nvSpPr>
          <p:cNvPr id="8" name="Subtitle 5">
            <a:extLst>
              <a:ext uri="{FF2B5EF4-FFF2-40B4-BE49-F238E27FC236}">
                <a16:creationId xmlns:a16="http://schemas.microsoft.com/office/drawing/2014/main" id="{F2BEC611-A688-852D-512D-1142B414E2AD}"/>
              </a:ext>
            </a:extLst>
          </p:cNvPr>
          <p:cNvSpPr txBox="1">
            <a:spLocks/>
          </p:cNvSpPr>
          <p:nvPr/>
        </p:nvSpPr>
        <p:spPr>
          <a:xfrm>
            <a:off x="6474448" y="4592302"/>
            <a:ext cx="4974771" cy="121867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rPr>
              <a:t>Submitted To -</a:t>
            </a:r>
          </a:p>
          <a:p>
            <a:r>
              <a:rPr lang="en-US" dirty="0">
                <a:solidFill>
                  <a:schemeClr val="bg1"/>
                </a:solidFill>
                <a:cs typeface="Calibri" panose="020F0502020204030204"/>
              </a:rPr>
              <a:t>Dr. Harish Bapat</a:t>
            </a:r>
          </a:p>
        </p:txBody>
      </p:sp>
      <p:pic>
        <p:nvPicPr>
          <p:cNvPr id="4" name="Graphic 3">
            <a:extLst>
              <a:ext uri="{FF2B5EF4-FFF2-40B4-BE49-F238E27FC236}">
                <a16:creationId xmlns:a16="http://schemas.microsoft.com/office/drawing/2014/main" id="{3B929D07-94A2-AC04-AA13-242AF7176A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69471" y="207577"/>
            <a:ext cx="2601592" cy="2601592"/>
          </a:xfrm>
          <a:prstGeom prst="rect">
            <a:avLst/>
          </a:prstGeom>
        </p:spPr>
      </p:pic>
    </p:spTree>
    <p:extLst>
      <p:ext uri="{BB962C8B-B14F-4D97-AF65-F5344CB8AC3E}">
        <p14:creationId xmlns:p14="http://schemas.microsoft.com/office/powerpoint/2010/main" val="1697205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magnifying glass over a graph&#10;&#10;Description automatically generated">
            <a:extLst>
              <a:ext uri="{FF2B5EF4-FFF2-40B4-BE49-F238E27FC236}">
                <a16:creationId xmlns:a16="http://schemas.microsoft.com/office/drawing/2014/main" id="{BE5877F4-BA3F-CC14-2204-D33B507A41D5}"/>
              </a:ext>
            </a:extLst>
          </p:cNvPr>
          <p:cNvPicPr>
            <a:picLocks noChangeAspect="1"/>
          </p:cNvPicPr>
          <p:nvPr/>
        </p:nvPicPr>
        <p:blipFill rotWithShape="1">
          <a:blip r:embed="rId2">
            <a:alphaModFix amt="40000"/>
          </a:blip>
          <a:srcRect l="30667" r="-1" b="-1"/>
          <a:stretch/>
        </p:blipFill>
        <p:spPr>
          <a:xfrm>
            <a:off x="20" y="10"/>
            <a:ext cx="12191979" cy="6857990"/>
          </a:xfrm>
          <a:prstGeom prst="rect">
            <a:avLst/>
          </a:prstGeom>
        </p:spPr>
      </p:pic>
      <p:sp>
        <p:nvSpPr>
          <p:cNvPr id="2" name="Title 1">
            <a:extLst>
              <a:ext uri="{FF2B5EF4-FFF2-40B4-BE49-F238E27FC236}">
                <a16:creationId xmlns:a16="http://schemas.microsoft.com/office/drawing/2014/main" id="{9042AF41-3764-2F71-D253-3410C6E05781}"/>
              </a:ext>
            </a:extLst>
          </p:cNvPr>
          <p:cNvSpPr>
            <a:spLocks noGrp="1"/>
          </p:cNvSpPr>
          <p:nvPr>
            <p:ph type="title"/>
          </p:nvPr>
        </p:nvSpPr>
        <p:spPr>
          <a:xfrm>
            <a:off x="646823" y="233284"/>
            <a:ext cx="4587804" cy="5004794"/>
          </a:xfrm>
        </p:spPr>
        <p:txBody>
          <a:bodyPr vert="horz" lIns="91440" tIns="45720" rIns="91440" bIns="45720" rtlCol="0" anchor="t">
            <a:normAutofit/>
          </a:bodyPr>
          <a:lstStyle/>
          <a:p>
            <a:r>
              <a:rPr lang="en-US" sz="5400" b="1" dirty="0">
                <a:solidFill>
                  <a:schemeClr val="bg1"/>
                </a:solidFill>
                <a:latin typeface="Helvetica"/>
                <a:cs typeface="Calibri Light"/>
              </a:rPr>
              <a:t>Competitors </a:t>
            </a:r>
          </a:p>
        </p:txBody>
      </p:sp>
      <p:sp>
        <p:nvSpPr>
          <p:cNvPr id="39"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7" name="Content Placeholder 2">
            <a:extLst>
              <a:ext uri="{FF2B5EF4-FFF2-40B4-BE49-F238E27FC236}">
                <a16:creationId xmlns:a16="http://schemas.microsoft.com/office/drawing/2014/main" id="{29943688-2BF7-99B1-D046-5103198FD738}"/>
              </a:ext>
            </a:extLst>
          </p:cNvPr>
          <p:cNvGraphicFramePr>
            <a:graphicFrameLocks noGrp="1"/>
          </p:cNvGraphicFramePr>
          <p:nvPr>
            <p:ph idx="1"/>
            <p:extLst>
              <p:ext uri="{D42A27DB-BD31-4B8C-83A1-F6EECF244321}">
                <p14:modId xmlns:p14="http://schemas.microsoft.com/office/powerpoint/2010/main" val="3864712739"/>
              </p:ext>
            </p:extLst>
          </p:nvPr>
        </p:nvGraphicFramePr>
        <p:xfrm>
          <a:off x="-200209" y="1217815"/>
          <a:ext cx="5715000" cy="5004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2345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51" name="Straight Connector 50">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7" name="Oval 56">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Rectangle 63">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7" name="Straight Connector 66">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2" name="Rectangle 71">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5" name="Straight Connector 74">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8C55583-F1C1-AECF-A9BB-8E0BBE7FF043}"/>
              </a:ext>
            </a:extLst>
          </p:cNvPr>
          <p:cNvSpPr>
            <a:spLocks noGrp="1"/>
          </p:cNvSpPr>
          <p:nvPr>
            <p:ph type="title"/>
          </p:nvPr>
        </p:nvSpPr>
        <p:spPr>
          <a:xfrm>
            <a:off x="630936" y="495992"/>
            <a:ext cx="4195140" cy="5638831"/>
          </a:xfrm>
          <a:noFill/>
        </p:spPr>
        <p:txBody>
          <a:bodyPr anchor="ctr">
            <a:normAutofit/>
          </a:bodyPr>
          <a:lstStyle/>
          <a:p>
            <a:pPr algn="ctr"/>
            <a:r>
              <a:rPr lang="en-US" sz="4800" b="1" dirty="0">
                <a:latin typeface="Helvetica"/>
                <a:cs typeface="Calibri Light"/>
              </a:rPr>
              <a:t>Customer based market segmentation </a:t>
            </a:r>
            <a:endParaRPr lang="en-US"/>
          </a:p>
        </p:txBody>
      </p:sp>
      <p:graphicFrame>
        <p:nvGraphicFramePr>
          <p:cNvPr id="5" name="Content Placeholder 2">
            <a:extLst>
              <a:ext uri="{FF2B5EF4-FFF2-40B4-BE49-F238E27FC236}">
                <a16:creationId xmlns:a16="http://schemas.microsoft.com/office/drawing/2014/main" id="{763044CA-7CDA-FEEC-EA7A-62014B95338A}"/>
              </a:ext>
            </a:extLst>
          </p:cNvPr>
          <p:cNvGraphicFramePr>
            <a:graphicFrameLocks noGrp="1"/>
          </p:cNvGraphicFramePr>
          <p:nvPr>
            <p:ph idx="1"/>
            <p:extLst>
              <p:ext uri="{D42A27DB-BD31-4B8C-83A1-F6EECF244321}">
                <p14:modId xmlns:p14="http://schemas.microsoft.com/office/powerpoint/2010/main" val="2835265010"/>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682827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C55583-F1C1-AECF-A9BB-8E0BBE7FF043}"/>
              </a:ext>
            </a:extLst>
          </p:cNvPr>
          <p:cNvSpPr>
            <a:spLocks noGrp="1"/>
          </p:cNvSpPr>
          <p:nvPr>
            <p:ph type="title"/>
          </p:nvPr>
        </p:nvSpPr>
        <p:spPr>
          <a:xfrm>
            <a:off x="838200" y="752746"/>
            <a:ext cx="10515600" cy="1133499"/>
          </a:xfrm>
        </p:spPr>
        <p:txBody>
          <a:bodyPr>
            <a:normAutofit fontScale="90000"/>
          </a:bodyPr>
          <a:lstStyle/>
          <a:p>
            <a:pPr algn="ctr"/>
            <a:r>
              <a:rPr lang="en-US" sz="5200" b="1" dirty="0">
                <a:latin typeface="Helvetica"/>
                <a:cs typeface="Calibri Light"/>
              </a:rPr>
              <a:t> Industry-based market segmentation </a:t>
            </a:r>
            <a:endParaRPr lang="en-US" sz="5200" b="1">
              <a:latin typeface="Helvetica"/>
              <a:cs typeface="Helvetica"/>
            </a:endParaRPr>
          </a:p>
        </p:txBody>
      </p:sp>
      <p:graphicFrame>
        <p:nvGraphicFramePr>
          <p:cNvPr id="5" name="Content Placeholder 2">
            <a:extLst>
              <a:ext uri="{FF2B5EF4-FFF2-40B4-BE49-F238E27FC236}">
                <a16:creationId xmlns:a16="http://schemas.microsoft.com/office/drawing/2014/main" id="{E83A9263-E895-A04A-F2E6-95CA5D7D317F}"/>
              </a:ext>
            </a:extLst>
          </p:cNvPr>
          <p:cNvGraphicFramePr>
            <a:graphicFrameLocks noGrp="1"/>
          </p:cNvGraphicFramePr>
          <p:nvPr>
            <p:ph idx="1"/>
            <p:extLst>
              <p:ext uri="{D42A27DB-BD31-4B8C-83A1-F6EECF244321}">
                <p14:modId xmlns:p14="http://schemas.microsoft.com/office/powerpoint/2010/main" val="379306251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5147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4A3926-59D0-E939-B6A1-A735DB95DCFD}"/>
              </a:ext>
            </a:extLst>
          </p:cNvPr>
          <p:cNvSpPr>
            <a:spLocks noGrp="1"/>
          </p:cNvSpPr>
          <p:nvPr>
            <p:ph type="title"/>
          </p:nvPr>
        </p:nvSpPr>
        <p:spPr>
          <a:xfrm>
            <a:off x="640080" y="325369"/>
            <a:ext cx="4368602" cy="1956841"/>
          </a:xfrm>
        </p:spPr>
        <p:txBody>
          <a:bodyPr anchor="b">
            <a:normAutofit/>
          </a:bodyPr>
          <a:lstStyle/>
          <a:p>
            <a:r>
              <a:rPr lang="en-US" sz="5400">
                <a:cs typeface="Calibri Light"/>
              </a:rPr>
              <a:t>Reason for success</a:t>
            </a:r>
            <a:endParaRPr lang="en-US" sz="54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F25FE5-41E3-DB48-87DC-4761AB39C213}"/>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2200" dirty="0">
                <a:cs typeface="Calibri"/>
              </a:rPr>
              <a:t>Robust supply chain.</a:t>
            </a:r>
          </a:p>
          <a:p>
            <a:r>
              <a:rPr lang="en-US" sz="2200">
                <a:cs typeface="Calibri"/>
              </a:rPr>
              <a:t>Low cost strategy.</a:t>
            </a:r>
          </a:p>
          <a:p>
            <a:r>
              <a:rPr lang="en-US" sz="2200">
                <a:cs typeface="Calibri"/>
              </a:rPr>
              <a:t>Diverse product Mix.</a:t>
            </a:r>
          </a:p>
          <a:p>
            <a:r>
              <a:rPr lang="en-US" sz="2200" dirty="0">
                <a:cs typeface="Calibri"/>
              </a:rPr>
              <a:t>Strong distribution network.</a:t>
            </a:r>
          </a:p>
          <a:p>
            <a:r>
              <a:rPr lang="en-US" sz="2200">
                <a:cs typeface="Calibri"/>
              </a:rPr>
              <a:t>Technology &amp; e initiatives.</a:t>
            </a:r>
          </a:p>
          <a:p>
            <a:endParaRPr lang="en-US" sz="2200">
              <a:cs typeface="Calibri"/>
            </a:endParaRPr>
          </a:p>
        </p:txBody>
      </p:sp>
      <p:pic>
        <p:nvPicPr>
          <p:cNvPr id="5" name="Picture 4" descr="Sphere of mesh and nodes">
            <a:extLst>
              <a:ext uri="{FF2B5EF4-FFF2-40B4-BE49-F238E27FC236}">
                <a16:creationId xmlns:a16="http://schemas.microsoft.com/office/drawing/2014/main" id="{64E296E5-0553-26F6-E651-97887F6B2355}"/>
              </a:ext>
            </a:extLst>
          </p:cNvPr>
          <p:cNvPicPr>
            <a:picLocks noChangeAspect="1"/>
          </p:cNvPicPr>
          <p:nvPr/>
        </p:nvPicPr>
        <p:blipFill rotWithShape="1">
          <a:blip r:embed="rId2"/>
          <a:srcRect l="24772" r="4"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45244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9A6EB-F7D5-7BAA-CF3B-199371239C9E}"/>
              </a:ext>
            </a:extLst>
          </p:cNvPr>
          <p:cNvSpPr>
            <a:spLocks noGrp="1"/>
          </p:cNvSpPr>
          <p:nvPr>
            <p:ph type="title"/>
          </p:nvPr>
        </p:nvSpPr>
        <p:spPr/>
        <p:txBody>
          <a:bodyPr/>
          <a:lstStyle/>
          <a:p>
            <a:r>
              <a:rPr lang="en-US" dirty="0">
                <a:cs typeface="Calibri Light"/>
              </a:rPr>
              <a:t>The competitive advantage of Amul </a:t>
            </a:r>
            <a:endParaRPr lang="en-US" dirty="0"/>
          </a:p>
        </p:txBody>
      </p:sp>
      <p:graphicFrame>
        <p:nvGraphicFramePr>
          <p:cNvPr id="5" name="Content Placeholder 2">
            <a:extLst>
              <a:ext uri="{FF2B5EF4-FFF2-40B4-BE49-F238E27FC236}">
                <a16:creationId xmlns:a16="http://schemas.microsoft.com/office/drawing/2014/main" id="{BDCBEB7E-D5AD-6CE9-F199-1687EB34258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7522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diagram of a company&#10;&#10;Description automatically generated">
            <a:extLst>
              <a:ext uri="{FF2B5EF4-FFF2-40B4-BE49-F238E27FC236}">
                <a16:creationId xmlns:a16="http://schemas.microsoft.com/office/drawing/2014/main" id="{9F2AE57E-B8FE-05B2-118A-FBB9F5E23064}"/>
              </a:ext>
            </a:extLst>
          </p:cNvPr>
          <p:cNvPicPr>
            <a:picLocks noChangeAspect="1"/>
          </p:cNvPicPr>
          <p:nvPr/>
        </p:nvPicPr>
        <p:blipFill rotWithShape="1">
          <a:blip r:embed="rId2"/>
          <a:srcRect r="-2" b="53"/>
          <a:stretch/>
        </p:blipFill>
        <p:spPr>
          <a:xfrm>
            <a:off x="-6588" y="10"/>
            <a:ext cx="12198588" cy="6857990"/>
          </a:xfrm>
          <a:prstGeom prst="rect">
            <a:avLst/>
          </a:prstGeom>
        </p:spPr>
      </p:pic>
    </p:spTree>
    <p:extLst>
      <p:ext uri="{BB962C8B-B14F-4D97-AF65-F5344CB8AC3E}">
        <p14:creationId xmlns:p14="http://schemas.microsoft.com/office/powerpoint/2010/main" val="2533921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0E85CF-01AE-A6E5-0846-6772817B1998}"/>
              </a:ext>
            </a:extLst>
          </p:cNvPr>
          <p:cNvSpPr>
            <a:spLocks noGrp="1"/>
          </p:cNvSpPr>
          <p:nvPr>
            <p:ph type="title" idx="4294967295"/>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TOWS</a:t>
            </a:r>
          </a:p>
        </p:txBody>
      </p:sp>
      <p:pic>
        <p:nvPicPr>
          <p:cNvPr id="12" name="Picture 11" descr="A screenshot of a computer screen&#10;&#10;Description automatically generated">
            <a:extLst>
              <a:ext uri="{FF2B5EF4-FFF2-40B4-BE49-F238E27FC236}">
                <a16:creationId xmlns:a16="http://schemas.microsoft.com/office/drawing/2014/main" id="{496BDBF2-98A5-B308-3EAD-3E8171577DED}"/>
              </a:ext>
            </a:extLst>
          </p:cNvPr>
          <p:cNvPicPr>
            <a:picLocks noChangeAspect="1"/>
          </p:cNvPicPr>
          <p:nvPr/>
        </p:nvPicPr>
        <p:blipFill>
          <a:blip r:embed="rId2"/>
          <a:stretch>
            <a:fillRect/>
          </a:stretch>
        </p:blipFill>
        <p:spPr>
          <a:xfrm>
            <a:off x="4038600" y="1091141"/>
            <a:ext cx="7188199" cy="4672329"/>
          </a:xfrm>
          <a:prstGeom prst="rect">
            <a:avLst/>
          </a:prstGeom>
        </p:spPr>
      </p:pic>
      <p:sp>
        <p:nvSpPr>
          <p:cNvPr id="4" name="TextBox 3">
            <a:extLst>
              <a:ext uri="{FF2B5EF4-FFF2-40B4-BE49-F238E27FC236}">
                <a16:creationId xmlns:a16="http://schemas.microsoft.com/office/drawing/2014/main" id="{11E01380-0497-BA4D-3CE0-EE8C5B01A7CF}"/>
              </a:ext>
            </a:extLst>
          </p:cNvPr>
          <p:cNvSpPr txBox="1"/>
          <p:nvPr/>
        </p:nvSpPr>
        <p:spPr>
          <a:xfrm>
            <a:off x="4464107" y="1618407"/>
            <a:ext cx="292661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ea typeface="+mn-lt"/>
                <a:cs typeface="+mn-lt"/>
              </a:rPr>
              <a:t>Increase productivity by using cost-effective manufacturing techniques.</a:t>
            </a:r>
            <a:endParaRPr lang="en-US" sz="1600">
              <a:cs typeface="Calibri"/>
            </a:endParaRPr>
          </a:p>
          <a:p>
            <a:pPr marL="285750" indent="-285750">
              <a:buFont typeface="Arial"/>
              <a:buChar char="•"/>
            </a:pPr>
            <a:r>
              <a:rPr lang="en-US" sz="1600" dirty="0">
                <a:ea typeface="+mn-lt"/>
                <a:cs typeface="+mn-lt"/>
              </a:rPr>
              <a:t>Increase demand for their products world over by first gaining more exposure to the global market.</a:t>
            </a:r>
            <a:endParaRPr lang="en-US" sz="1600" dirty="0">
              <a:cs typeface="Calibri" panose="020F0502020204030204"/>
            </a:endParaRPr>
          </a:p>
        </p:txBody>
      </p:sp>
      <p:sp>
        <p:nvSpPr>
          <p:cNvPr id="13" name="TextBox 12">
            <a:extLst>
              <a:ext uri="{FF2B5EF4-FFF2-40B4-BE49-F238E27FC236}">
                <a16:creationId xmlns:a16="http://schemas.microsoft.com/office/drawing/2014/main" id="{E099506E-7F19-B596-BDFA-6700232619EC}"/>
              </a:ext>
            </a:extLst>
          </p:cNvPr>
          <p:cNvSpPr txBox="1"/>
          <p:nvPr/>
        </p:nvSpPr>
        <p:spPr>
          <a:xfrm>
            <a:off x="4464107" y="4072991"/>
            <a:ext cx="292661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ea typeface="+mn-lt"/>
                <a:cs typeface="+mn-lt"/>
              </a:rPr>
              <a:t>Product differentiation is very important to differentiate Amul from its competitors.</a:t>
            </a:r>
            <a:endParaRPr lang="en-US" sz="1600" dirty="0">
              <a:cs typeface="Calibri" panose="020F0502020204030204"/>
            </a:endParaRPr>
          </a:p>
        </p:txBody>
      </p:sp>
      <p:sp>
        <p:nvSpPr>
          <p:cNvPr id="14" name="TextBox 13">
            <a:extLst>
              <a:ext uri="{FF2B5EF4-FFF2-40B4-BE49-F238E27FC236}">
                <a16:creationId xmlns:a16="http://schemas.microsoft.com/office/drawing/2014/main" id="{38D4F5A3-A5E8-1B48-D0FC-1B3C83970E31}"/>
              </a:ext>
            </a:extLst>
          </p:cNvPr>
          <p:cNvSpPr txBox="1"/>
          <p:nvPr/>
        </p:nvSpPr>
        <p:spPr>
          <a:xfrm>
            <a:off x="7761611" y="1618406"/>
            <a:ext cx="329075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ea typeface="+mn-lt"/>
                <a:cs typeface="+mn-lt"/>
              </a:rPr>
              <a:t>Develop new processes to improve the quality and shelf life of milk and milk products, this can be achieved through pasteurization, homogenization and many other processes like producing UHT milk etc.</a:t>
            </a:r>
          </a:p>
        </p:txBody>
      </p:sp>
      <p:sp>
        <p:nvSpPr>
          <p:cNvPr id="15" name="TextBox 14">
            <a:extLst>
              <a:ext uri="{FF2B5EF4-FFF2-40B4-BE49-F238E27FC236}">
                <a16:creationId xmlns:a16="http://schemas.microsoft.com/office/drawing/2014/main" id="{AAC821CC-6183-2C1B-D0D2-2A0B05B8C16F}"/>
              </a:ext>
            </a:extLst>
          </p:cNvPr>
          <p:cNvSpPr txBox="1"/>
          <p:nvPr/>
        </p:nvSpPr>
        <p:spPr>
          <a:xfrm>
            <a:off x="7761610" y="3992069"/>
            <a:ext cx="329075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ea typeface="+mn-lt"/>
                <a:cs typeface="+mn-lt"/>
              </a:rPr>
              <a:t>To have control over the logistics and to maintain them efficiently. Lastly, create the right type of product positioning for the various product categories that Amul deals with.</a:t>
            </a:r>
            <a:endParaRPr lang="en-US" dirty="0">
              <a:ea typeface="+mn-lt"/>
              <a:cs typeface="+mn-lt"/>
            </a:endParaRPr>
          </a:p>
        </p:txBody>
      </p:sp>
    </p:spTree>
    <p:extLst>
      <p:ext uri="{BB962C8B-B14F-4D97-AF65-F5344CB8AC3E}">
        <p14:creationId xmlns:p14="http://schemas.microsoft.com/office/powerpoint/2010/main" val="3549501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E955383-F296-51EE-1049-1C8A403922D7}"/>
              </a:ext>
            </a:extLst>
          </p:cNvPr>
          <p:cNvSpPr>
            <a:spLocks noGrp="1"/>
          </p:cNvSpPr>
          <p:nvPr>
            <p:ph type="title"/>
          </p:nvPr>
        </p:nvSpPr>
        <p:spPr>
          <a:xfrm>
            <a:off x="671690" y="1144411"/>
            <a:ext cx="4620584" cy="4567137"/>
          </a:xfrm>
        </p:spPr>
        <p:txBody>
          <a:bodyPr vert="horz" lIns="91440" tIns="45720" rIns="91440" bIns="45720" rtlCol="0" anchor="ctr">
            <a:normAutofit/>
          </a:bodyPr>
          <a:lstStyle/>
          <a:p>
            <a:pPr algn="ctr"/>
            <a:r>
              <a:rPr lang="en-US" b="1" kern="1200" dirty="0">
                <a:solidFill>
                  <a:schemeClr val="tx1"/>
                </a:solidFill>
                <a:latin typeface="+mj-lt"/>
                <a:ea typeface="+mj-ea"/>
                <a:cs typeface="+mj-cs"/>
              </a:rPr>
              <a:t>Amul distribution</a:t>
            </a:r>
            <a:endParaRPr lang="en-US" dirty="0">
              <a:ea typeface="+mj-ea"/>
              <a:cs typeface="+mj-cs"/>
            </a:endParaRPr>
          </a:p>
        </p:txBody>
      </p:sp>
      <p:pic>
        <p:nvPicPr>
          <p:cNvPr id="3" name="Picture 2" descr="A diagram of a milk production process&#10;&#10;Description automatically generated">
            <a:extLst>
              <a:ext uri="{FF2B5EF4-FFF2-40B4-BE49-F238E27FC236}">
                <a16:creationId xmlns:a16="http://schemas.microsoft.com/office/drawing/2014/main" id="{D6CB2FC8-D377-4C79-9673-44DDAF165575}"/>
              </a:ext>
            </a:extLst>
          </p:cNvPr>
          <p:cNvPicPr>
            <a:picLocks noChangeAspect="1"/>
          </p:cNvPicPr>
          <p:nvPr/>
        </p:nvPicPr>
        <p:blipFill>
          <a:blip r:embed="rId2"/>
          <a:stretch>
            <a:fillRect/>
          </a:stretch>
        </p:blipFill>
        <p:spPr>
          <a:xfrm>
            <a:off x="6606253" y="771860"/>
            <a:ext cx="4942280" cy="5314279"/>
          </a:xfrm>
          <a:prstGeom prst="rect">
            <a:avLst/>
          </a:prstGeom>
        </p:spPr>
      </p:pic>
    </p:spTree>
    <p:extLst>
      <p:ext uri="{BB962C8B-B14F-4D97-AF65-F5344CB8AC3E}">
        <p14:creationId xmlns:p14="http://schemas.microsoft.com/office/powerpoint/2010/main" val="2932309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iagram of a company model&#10;&#10;Description automatically generated">
            <a:extLst>
              <a:ext uri="{FF2B5EF4-FFF2-40B4-BE49-F238E27FC236}">
                <a16:creationId xmlns:a16="http://schemas.microsoft.com/office/drawing/2014/main" id="{728A2B35-B89E-15B5-86FA-D914CDC9ADE0}"/>
              </a:ext>
            </a:extLst>
          </p:cNvPr>
          <p:cNvPicPr>
            <a:picLocks noGrp="1" noChangeAspect="1"/>
          </p:cNvPicPr>
          <p:nvPr>
            <p:ph idx="4294967295"/>
          </p:nvPr>
        </p:nvPicPr>
        <p:blipFill rotWithShape="1">
          <a:blip r:embed="rId2"/>
          <a:srcRect t="895" r="1" b="6275"/>
          <a:stretch/>
        </p:blipFill>
        <p:spPr>
          <a:xfrm>
            <a:off x="802643" y="385983"/>
            <a:ext cx="10586714" cy="5970368"/>
          </a:xfrm>
          <a:prstGeom prst="rect">
            <a:avLst/>
          </a:prstGeom>
        </p:spPr>
      </p:pic>
      <p:cxnSp>
        <p:nvCxnSpPr>
          <p:cNvPr id="14" name="Straight Connector 13">
            <a:extLst>
              <a:ext uri="{FF2B5EF4-FFF2-40B4-BE49-F238E27FC236}">
                <a16:creationId xmlns:a16="http://schemas.microsoft.com/office/drawing/2014/main" id="{F56AE1B2-3354-430B-9E05-2241C72EE9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33CE75F-2D88-86EE-83B7-D4B49975C2FC}"/>
              </a:ext>
            </a:extLst>
          </p:cNvPr>
          <p:cNvSpPr txBox="1"/>
          <p:nvPr/>
        </p:nvSpPr>
        <p:spPr>
          <a:xfrm>
            <a:off x="161840" y="3607699"/>
            <a:ext cx="327727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Largest milk brand in Asia</a:t>
            </a:r>
          </a:p>
          <a:p>
            <a:pPr marL="285750" indent="-285750">
              <a:buFont typeface="Arial"/>
              <a:buChar char="•"/>
            </a:pPr>
            <a:r>
              <a:rPr lang="en-US" dirty="0">
                <a:ea typeface="+mn-lt"/>
                <a:cs typeface="+mn-lt"/>
              </a:rPr>
              <a:t>More than 30 dairy brands</a:t>
            </a:r>
          </a:p>
          <a:p>
            <a:pPr marL="285750" indent="-285750">
              <a:buFont typeface="Arial"/>
              <a:buChar char="•"/>
            </a:pPr>
            <a:r>
              <a:rPr lang="en-US" dirty="0">
                <a:ea typeface="+mn-lt"/>
                <a:cs typeface="+mn-lt"/>
              </a:rPr>
              <a:t>Market leader in ghee &amp; butter Very strong supply chain.</a:t>
            </a:r>
          </a:p>
          <a:p>
            <a:pPr marL="285750" indent="-285750">
              <a:buFont typeface="Arial"/>
              <a:buChar char="•"/>
            </a:pPr>
            <a:r>
              <a:rPr lang="en-US" dirty="0">
                <a:ea typeface="+mn-lt"/>
                <a:cs typeface="+mn-lt"/>
              </a:rPr>
              <a:t>Enjoys Fine reputation</a:t>
            </a:r>
          </a:p>
          <a:p>
            <a:pPr marL="285750" indent="-285750">
              <a:buFont typeface="Arial"/>
              <a:buChar char="•"/>
            </a:pPr>
            <a:r>
              <a:rPr lang="en-US" dirty="0">
                <a:ea typeface="+mn-lt"/>
                <a:cs typeface="+mn-lt"/>
              </a:rPr>
              <a:t>Quality with Affordability</a:t>
            </a:r>
            <a:endParaRPr lang="en-US" dirty="0">
              <a:cs typeface="Calibri"/>
            </a:endParaRPr>
          </a:p>
        </p:txBody>
      </p:sp>
      <p:sp>
        <p:nvSpPr>
          <p:cNvPr id="10" name="TextBox 9">
            <a:extLst>
              <a:ext uri="{FF2B5EF4-FFF2-40B4-BE49-F238E27FC236}">
                <a16:creationId xmlns:a16="http://schemas.microsoft.com/office/drawing/2014/main" id="{B7D7B17F-063D-3B81-FA90-1FB1557503B3}"/>
              </a:ext>
            </a:extLst>
          </p:cNvPr>
          <p:cNvSpPr txBox="1"/>
          <p:nvPr/>
        </p:nvSpPr>
        <p:spPr>
          <a:xfrm>
            <a:off x="7296318" y="492265"/>
            <a:ext cx="396509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Customers extremely satisfied </a:t>
            </a:r>
          </a:p>
          <a:p>
            <a:pPr marL="285750" indent="-285750">
              <a:buFont typeface="Arial"/>
              <a:buChar char="•"/>
            </a:pPr>
            <a:r>
              <a:rPr lang="en-US" dirty="0">
                <a:ea typeface="+mn-lt"/>
                <a:cs typeface="+mn-lt"/>
              </a:rPr>
              <a:t>Moved from loose milk to Packaged milk Ready to try more products.</a:t>
            </a:r>
          </a:p>
          <a:p>
            <a:pPr marL="285750" indent="-285750">
              <a:buFont typeface="Arial"/>
              <a:buChar char="•"/>
            </a:pPr>
            <a:r>
              <a:rPr lang="en-US" dirty="0">
                <a:ea typeface="+mn-lt"/>
                <a:cs typeface="+mn-lt"/>
              </a:rPr>
              <a:t>Improved socio-economic conditions</a:t>
            </a:r>
            <a:endParaRPr lang="en-US" dirty="0">
              <a:cs typeface="Calibri"/>
            </a:endParaRPr>
          </a:p>
        </p:txBody>
      </p:sp>
      <p:sp>
        <p:nvSpPr>
          <p:cNvPr id="12" name="TextBox 11">
            <a:extLst>
              <a:ext uri="{FF2B5EF4-FFF2-40B4-BE49-F238E27FC236}">
                <a16:creationId xmlns:a16="http://schemas.microsoft.com/office/drawing/2014/main" id="{6A95B4C3-B648-9E8D-6191-B9FF3D40E2FA}"/>
              </a:ext>
            </a:extLst>
          </p:cNvPr>
          <p:cNvSpPr txBox="1"/>
          <p:nvPr/>
        </p:nvSpPr>
        <p:spPr>
          <a:xfrm>
            <a:off x="8941698" y="3432371"/>
            <a:ext cx="260293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Defending against Mahananda, Vijay, Milma &amp; other co-operative milk brands</a:t>
            </a:r>
            <a:endParaRPr lang="en-US" dirty="0"/>
          </a:p>
          <a:p>
            <a:pPr marL="285750" indent="-285750">
              <a:buFont typeface="Arial"/>
              <a:buChar char="•"/>
            </a:pPr>
            <a:r>
              <a:rPr lang="en-US" dirty="0">
                <a:ea typeface="+mn-lt"/>
                <a:cs typeface="+mn-lt"/>
              </a:rPr>
              <a:t>Aggressive moves against Britannia, Nestle, Mother Dairy.</a:t>
            </a:r>
            <a:endParaRPr lang="en-US" dirty="0">
              <a:cs typeface="Calibri"/>
            </a:endParaRPr>
          </a:p>
        </p:txBody>
      </p:sp>
    </p:spTree>
    <p:extLst>
      <p:ext uri="{BB962C8B-B14F-4D97-AF65-F5344CB8AC3E}">
        <p14:creationId xmlns:p14="http://schemas.microsoft.com/office/powerpoint/2010/main" val="2799107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AF045A7-A369-4666-0AC1-E6187AE71016}"/>
              </a:ext>
            </a:extLst>
          </p:cNvPr>
          <p:cNvPicPr>
            <a:picLocks noGrp="1" noChangeAspect="1"/>
          </p:cNvPicPr>
          <p:nvPr>
            <p:ph idx="1"/>
          </p:nvPr>
        </p:nvPicPr>
        <p:blipFill rotWithShape="1">
          <a:blip r:embed="rId2"/>
          <a:srcRect t="10740" b="1824"/>
          <a:stretch/>
        </p:blipFill>
        <p:spPr>
          <a:xfrm>
            <a:off x="180279" y="518888"/>
            <a:ext cx="11827200" cy="5816970"/>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3342667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red text on a white background&#10;&#10;Description automatically generated">
            <a:extLst>
              <a:ext uri="{FF2B5EF4-FFF2-40B4-BE49-F238E27FC236}">
                <a16:creationId xmlns:a16="http://schemas.microsoft.com/office/drawing/2014/main" id="{F7A88878-82B7-296D-7740-466EE848483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7075" b="21441"/>
          <a:stretch/>
        </p:blipFill>
        <p:spPr>
          <a:xfrm>
            <a:off x="1460520" y="606788"/>
            <a:ext cx="9270981" cy="2821604"/>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BA3235D2-62BC-E4FE-F3FF-C2BFACE19DC2}"/>
              </a:ext>
            </a:extLst>
          </p:cNvPr>
          <p:cNvSpPr>
            <a:spLocks noGrp="1"/>
          </p:cNvSpPr>
          <p:nvPr>
            <p:ph idx="1"/>
          </p:nvPr>
        </p:nvSpPr>
        <p:spPr>
          <a:xfrm>
            <a:off x="682093" y="3964517"/>
            <a:ext cx="10829746" cy="2452687"/>
          </a:xfrm>
        </p:spPr>
        <p:txBody>
          <a:bodyPr vert="horz" lIns="91440" tIns="45720" rIns="91440" bIns="45720" rtlCol="0" anchor="ctr">
            <a:noAutofit/>
          </a:bodyPr>
          <a:lstStyle/>
          <a:p>
            <a:pPr algn="ctr"/>
            <a:r>
              <a:rPr lang="en-US" sz="1800" dirty="0">
                <a:latin typeface="Helvetica"/>
                <a:cs typeface="Helvetica"/>
              </a:rPr>
              <a:t>Founded in 1946, is a dairy operative movement in India..</a:t>
            </a:r>
          </a:p>
          <a:p>
            <a:pPr algn="ctr"/>
            <a:r>
              <a:rPr lang="en-US" sz="1800" dirty="0">
                <a:latin typeface="Helvetica"/>
                <a:cs typeface="Helvetica"/>
              </a:rPr>
              <a:t>A brand name managed by Gujrat corporative milk marketing federations.</a:t>
            </a:r>
          </a:p>
          <a:p>
            <a:pPr algn="ctr"/>
            <a:r>
              <a:rPr lang="en-US" sz="1800" dirty="0">
                <a:latin typeface="Helvetica"/>
                <a:cs typeface="Helvetica"/>
              </a:rPr>
              <a:t>Jointly owned by  2.6 million milk producers in Gujarat.</a:t>
            </a:r>
          </a:p>
          <a:p>
            <a:pPr algn="ctr"/>
            <a:r>
              <a:rPr lang="en-US" sz="1800" dirty="0">
                <a:latin typeface="Helvetica"/>
                <a:cs typeface="Helvetica"/>
              </a:rPr>
              <a:t>Spurred the white revolution of India, which has made India the largest producer of milk and milk product in the world.</a:t>
            </a:r>
          </a:p>
          <a:p>
            <a:pPr algn="ctr"/>
            <a:r>
              <a:rPr lang="en-US" sz="1800" dirty="0">
                <a:latin typeface="Helvetica"/>
                <a:cs typeface="Helvetica"/>
              </a:rPr>
              <a:t>Overseas market Mauritius, UAE, USA, Bangladesh, Australia.</a:t>
            </a:r>
          </a:p>
          <a:p>
            <a:pPr algn="ctr"/>
            <a:r>
              <a:rPr lang="en-US" sz="1800" dirty="0">
                <a:latin typeface="Helvetica"/>
                <a:cs typeface="Helvetica"/>
              </a:rPr>
              <a:t>﻿﻿Dr. Varghese Kurien former chairman of GCMMF is the man behind the success of Amul</a:t>
            </a:r>
          </a:p>
          <a:p>
            <a:pPr algn="ctr"/>
            <a:r>
              <a:rPr lang="en-US" sz="1800" dirty="0">
                <a:latin typeface="Helvetica"/>
                <a:cs typeface="Helvetica"/>
              </a:rPr>
              <a:t>﻿﻿The brand name Amul, sourced from the Sanskrit word Amoolya, means priceless.</a:t>
            </a:r>
          </a:p>
        </p:txBody>
      </p:sp>
    </p:spTree>
    <p:extLst>
      <p:ext uri="{BB962C8B-B14F-4D97-AF65-F5344CB8AC3E}">
        <p14:creationId xmlns:p14="http://schemas.microsoft.com/office/powerpoint/2010/main" val="2044888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website&#10;&#10;Description automatically generated">
            <a:extLst>
              <a:ext uri="{FF2B5EF4-FFF2-40B4-BE49-F238E27FC236}">
                <a16:creationId xmlns:a16="http://schemas.microsoft.com/office/drawing/2014/main" id="{C7B6806A-E9AD-879C-4326-0A68DEE1E157}"/>
              </a:ext>
            </a:extLst>
          </p:cNvPr>
          <p:cNvPicPr>
            <a:picLocks noChangeAspect="1"/>
          </p:cNvPicPr>
          <p:nvPr/>
        </p:nvPicPr>
        <p:blipFill>
          <a:blip r:embed="rId2"/>
          <a:stretch>
            <a:fillRect/>
          </a:stretch>
        </p:blipFill>
        <p:spPr>
          <a:xfrm>
            <a:off x="1143940" y="643466"/>
            <a:ext cx="9904120" cy="5571067"/>
          </a:xfrm>
          <a:prstGeom prst="rect">
            <a:avLst/>
          </a:prstGeom>
        </p:spPr>
      </p:pic>
    </p:spTree>
    <p:extLst>
      <p:ext uri="{BB962C8B-B14F-4D97-AF65-F5344CB8AC3E}">
        <p14:creationId xmlns:p14="http://schemas.microsoft.com/office/powerpoint/2010/main" val="1730666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colorful squares with text&#10;&#10;Description automatically generated">
            <a:extLst>
              <a:ext uri="{FF2B5EF4-FFF2-40B4-BE49-F238E27FC236}">
                <a16:creationId xmlns:a16="http://schemas.microsoft.com/office/drawing/2014/main" id="{354CEC52-238E-A97F-7908-85FB09B0A835}"/>
              </a:ext>
            </a:extLst>
          </p:cNvPr>
          <p:cNvPicPr>
            <a:picLocks noGrp="1" noChangeAspect="1"/>
          </p:cNvPicPr>
          <p:nvPr>
            <p:ph idx="4294967295"/>
          </p:nvPr>
        </p:nvPicPr>
        <p:blipFill rotWithShape="1">
          <a:blip r:embed="rId2"/>
          <a:srcRect l="4144" t="10000" r="2970" b="3654"/>
          <a:stretch/>
        </p:blipFill>
        <p:spPr>
          <a:xfrm>
            <a:off x="2277539" y="397867"/>
            <a:ext cx="9070663" cy="6055829"/>
          </a:xfrm>
          <a:prstGeom prst="rect">
            <a:avLst/>
          </a:prstGeom>
        </p:spPr>
      </p:pic>
      <p:sp>
        <p:nvSpPr>
          <p:cNvPr id="7" name="TextBox 6">
            <a:extLst>
              <a:ext uri="{FF2B5EF4-FFF2-40B4-BE49-F238E27FC236}">
                <a16:creationId xmlns:a16="http://schemas.microsoft.com/office/drawing/2014/main" id="{CE33086A-768F-A133-783A-40BC3DA6A880}"/>
              </a:ext>
            </a:extLst>
          </p:cNvPr>
          <p:cNvSpPr txBox="1"/>
          <p:nvPr/>
        </p:nvSpPr>
        <p:spPr>
          <a:xfrm>
            <a:off x="283220" y="-80421"/>
            <a:ext cx="809202" cy="70173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0" b="1" dirty="0">
                <a:cs typeface="Calibri"/>
              </a:rPr>
              <a:t>P</a:t>
            </a:r>
            <a:endParaRPr lang="en-US" sz="7500" b="1" dirty="0">
              <a:ea typeface="Calibri"/>
              <a:cs typeface="Calibri"/>
            </a:endParaRPr>
          </a:p>
          <a:p>
            <a:r>
              <a:rPr lang="en-US" sz="7500" b="1" dirty="0">
                <a:cs typeface="Calibri"/>
              </a:rPr>
              <a:t>E</a:t>
            </a:r>
            <a:endParaRPr lang="en-US" sz="7500" b="1" dirty="0">
              <a:ea typeface="Calibri"/>
              <a:cs typeface="Calibri"/>
            </a:endParaRPr>
          </a:p>
          <a:p>
            <a:r>
              <a:rPr lang="en-US" sz="7500" b="1" dirty="0">
                <a:cs typeface="Calibri"/>
              </a:rPr>
              <a:t>S</a:t>
            </a:r>
            <a:endParaRPr lang="en-US" sz="7500" b="1" dirty="0">
              <a:ea typeface="Calibri"/>
              <a:cs typeface="Calibri"/>
            </a:endParaRPr>
          </a:p>
          <a:p>
            <a:r>
              <a:rPr lang="en-US" sz="7500" b="1" dirty="0">
                <a:cs typeface="Calibri"/>
              </a:rPr>
              <a:t>T</a:t>
            </a:r>
            <a:endParaRPr lang="en-US" sz="7500" b="1" dirty="0">
              <a:ea typeface="Calibri"/>
              <a:cs typeface="Calibri"/>
            </a:endParaRPr>
          </a:p>
          <a:p>
            <a:r>
              <a:rPr lang="en-US" sz="7500" b="1" dirty="0">
                <a:ea typeface="Calibri"/>
                <a:cs typeface="Calibri"/>
              </a:rPr>
              <a:t>E</a:t>
            </a:r>
          </a:p>
          <a:p>
            <a:r>
              <a:rPr lang="en-US" sz="7500" b="1" dirty="0">
                <a:cs typeface="Calibri"/>
              </a:rPr>
              <a:t>L</a:t>
            </a:r>
            <a:endParaRPr lang="en-US" sz="7500" b="1" dirty="0">
              <a:ea typeface="Calibri"/>
              <a:cs typeface="Calibri"/>
            </a:endParaRPr>
          </a:p>
        </p:txBody>
      </p:sp>
      <p:sp>
        <p:nvSpPr>
          <p:cNvPr id="9" name="TextBox 8">
            <a:extLst>
              <a:ext uri="{FF2B5EF4-FFF2-40B4-BE49-F238E27FC236}">
                <a16:creationId xmlns:a16="http://schemas.microsoft.com/office/drawing/2014/main" id="{C1C58714-FAF9-9FD8-30DD-2FEDB9FE5349}"/>
              </a:ext>
            </a:extLst>
          </p:cNvPr>
          <p:cNvSpPr txBox="1"/>
          <p:nvPr/>
        </p:nvSpPr>
        <p:spPr>
          <a:xfrm>
            <a:off x="2455333" y="959554"/>
            <a:ext cx="261055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500" dirty="0">
                <a:ea typeface="+mn-lt"/>
                <a:cs typeface="+mn-lt"/>
              </a:rPr>
              <a:t>﻿100% FDI allowed ﻿﻿﻿Export restrictions  Milk powder was banned for exports in 2012. ﻿﻿﻿</a:t>
            </a:r>
            <a:endParaRPr lang="en-US" dirty="0">
              <a:ea typeface="+mn-lt"/>
              <a:cs typeface="+mn-lt"/>
            </a:endParaRPr>
          </a:p>
          <a:p>
            <a:pPr marL="342900" indent="-342900">
              <a:buAutoNum type="arabicPeriod"/>
            </a:pPr>
            <a:r>
              <a:rPr lang="en-US" sz="1500" dirty="0">
                <a:ea typeface="+mn-lt"/>
                <a:cs typeface="+mn-lt"/>
              </a:rPr>
              <a:t>Cut in import duties of milk and milk products ﻿Declining of dairy sector 1991. </a:t>
            </a:r>
            <a:endParaRPr lang="en-US">
              <a:ea typeface="Calibri" panose="020F0502020204030204"/>
              <a:cs typeface="Calibri" panose="020F0502020204030204"/>
            </a:endParaRPr>
          </a:p>
        </p:txBody>
      </p:sp>
      <p:sp>
        <p:nvSpPr>
          <p:cNvPr id="10" name="TextBox 9">
            <a:extLst>
              <a:ext uri="{FF2B5EF4-FFF2-40B4-BE49-F238E27FC236}">
                <a16:creationId xmlns:a16="http://schemas.microsoft.com/office/drawing/2014/main" id="{2729BDE2-2702-273D-63DB-0E3438CD662B}"/>
              </a:ext>
            </a:extLst>
          </p:cNvPr>
          <p:cNvSpPr txBox="1"/>
          <p:nvPr/>
        </p:nvSpPr>
        <p:spPr>
          <a:xfrm>
            <a:off x="5425723" y="846665"/>
            <a:ext cx="2765776" cy="2169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500" dirty="0">
                <a:ea typeface="+mn-lt"/>
                <a:cs typeface="+mn-lt"/>
              </a:rPr>
              <a:t>NDDB gives loan at 0% interest rate and also development grants at lower interest rates. </a:t>
            </a:r>
            <a:endParaRPr lang="en-US"/>
          </a:p>
          <a:p>
            <a:pPr marL="342900" indent="-342900">
              <a:buAutoNum type="arabicPeriod"/>
            </a:pPr>
            <a:r>
              <a:rPr lang="en-US" sz="1500" dirty="0">
                <a:ea typeface="+mn-lt"/>
                <a:cs typeface="+mn-lt"/>
              </a:rPr>
              <a:t>﻿﻿﻿India high GDP growth rate implies increase in per capita income of people and thus more consumption of food item.</a:t>
            </a:r>
            <a:endParaRPr lang="en-US"/>
          </a:p>
        </p:txBody>
      </p:sp>
      <p:sp>
        <p:nvSpPr>
          <p:cNvPr id="11" name="TextBox 10">
            <a:extLst>
              <a:ext uri="{FF2B5EF4-FFF2-40B4-BE49-F238E27FC236}">
                <a16:creationId xmlns:a16="http://schemas.microsoft.com/office/drawing/2014/main" id="{041A20A3-1267-C172-BD48-B7A2800C2D0F}"/>
              </a:ext>
            </a:extLst>
          </p:cNvPr>
          <p:cNvSpPr txBox="1"/>
          <p:nvPr/>
        </p:nvSpPr>
        <p:spPr>
          <a:xfrm>
            <a:off x="8473721" y="888999"/>
            <a:ext cx="2765778" cy="2169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buAutoNum type="arabicPeriod"/>
            </a:pPr>
            <a:r>
              <a:rPr lang="en-US" sz="1500" dirty="0">
                <a:ea typeface="+mn-lt"/>
                <a:cs typeface="+mn-lt"/>
              </a:rPr>
              <a:t>﻿Lifestyle- Fast food culture carters more demand for ice-cream, cheese etc. ﻿﻿﻿</a:t>
            </a:r>
            <a:endParaRPr lang="en-US" sz="1500" dirty="0">
              <a:latin typeface="Helvetica"/>
              <a:ea typeface="+mn-lt"/>
              <a:cs typeface="Helvetica"/>
            </a:endParaRPr>
          </a:p>
          <a:p>
            <a:pPr marL="800100" lvl="1" indent="-342900">
              <a:buAutoNum type="arabicPeriod"/>
            </a:pPr>
            <a:r>
              <a:rPr lang="en-US" sz="1500" dirty="0">
                <a:ea typeface="+mn-lt"/>
                <a:cs typeface="+mn-lt"/>
              </a:rPr>
              <a:t>Culture- Custom of morning tea, more accustomed to milk and milk products </a:t>
            </a:r>
            <a:endParaRPr lang="en-US" sz="1500">
              <a:latin typeface="Helvetica"/>
              <a:cs typeface="Helvetica"/>
            </a:endParaRPr>
          </a:p>
          <a:p>
            <a:pPr marL="800100" lvl="1" indent="-342900">
              <a:buAutoNum type="arabicPeriod"/>
            </a:pPr>
            <a:endParaRPr lang="en-US" sz="1500">
              <a:ea typeface="Calibri"/>
              <a:cs typeface="Calibri" panose="020F0502020204030204"/>
            </a:endParaRPr>
          </a:p>
        </p:txBody>
      </p:sp>
      <p:sp>
        <p:nvSpPr>
          <p:cNvPr id="12" name="TextBox 11">
            <a:extLst>
              <a:ext uri="{FF2B5EF4-FFF2-40B4-BE49-F238E27FC236}">
                <a16:creationId xmlns:a16="http://schemas.microsoft.com/office/drawing/2014/main" id="{706B392D-0A30-10D2-DE49-339C13907611}"/>
              </a:ext>
            </a:extLst>
          </p:cNvPr>
          <p:cNvSpPr txBox="1"/>
          <p:nvPr/>
        </p:nvSpPr>
        <p:spPr>
          <a:xfrm>
            <a:off x="8551333" y="3887609"/>
            <a:ext cx="261055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AutoNum type="arabicPeriod"/>
            </a:pPr>
            <a:r>
              <a:rPr lang="en-US" sz="1500" dirty="0">
                <a:latin typeface="Arial"/>
                <a:cs typeface="Arial"/>
              </a:rPr>
              <a:t>Adherence to Common Law</a:t>
            </a:r>
            <a:endParaRPr lang="en-US" sz="1500">
              <a:ea typeface="Calibri"/>
              <a:cs typeface="Calibri"/>
            </a:endParaRPr>
          </a:p>
          <a:p>
            <a:pPr marL="571500" indent="-571500">
              <a:buAutoNum type="arabicPeriod"/>
            </a:pPr>
            <a:r>
              <a:rPr lang="en-US" sz="1500" dirty="0">
                <a:latin typeface="Arial"/>
                <a:cs typeface="Arial"/>
              </a:rPr>
              <a:t>Data Protection Laws</a:t>
            </a:r>
          </a:p>
          <a:p>
            <a:pPr marL="571500" indent="-571500">
              <a:buAutoNum type="arabicPeriod"/>
            </a:pPr>
            <a:r>
              <a:rPr lang="en-US" sz="1500" dirty="0">
                <a:ea typeface="+mn-lt"/>
                <a:cs typeface="+mn-lt"/>
              </a:rPr>
              <a:t>consumer Protection Laws</a:t>
            </a:r>
            <a:endParaRPr lang="en-US" sz="1500" dirty="0">
              <a:latin typeface="Arial"/>
              <a:cs typeface="Arial"/>
            </a:endParaRPr>
          </a:p>
          <a:p>
            <a:pPr marL="342900" indent="-342900">
              <a:buAutoNum type="arabicPeriod"/>
            </a:pPr>
            <a:endParaRPr lang="en-US" sz="1500" dirty="0">
              <a:ea typeface="Calibri"/>
              <a:cs typeface="Calibri" panose="020F0502020204030204"/>
            </a:endParaRPr>
          </a:p>
        </p:txBody>
      </p:sp>
      <p:sp>
        <p:nvSpPr>
          <p:cNvPr id="14" name="TextBox 13">
            <a:extLst>
              <a:ext uri="{FF2B5EF4-FFF2-40B4-BE49-F238E27FC236}">
                <a16:creationId xmlns:a16="http://schemas.microsoft.com/office/drawing/2014/main" id="{B2387CEF-0688-93F2-3123-23BC65F11E7E}"/>
              </a:ext>
            </a:extLst>
          </p:cNvPr>
          <p:cNvSpPr txBox="1"/>
          <p:nvPr/>
        </p:nvSpPr>
        <p:spPr>
          <a:xfrm>
            <a:off x="5503333" y="3831164"/>
            <a:ext cx="2610555"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500" dirty="0">
                <a:latin typeface="Arial"/>
                <a:cs typeface="Arial"/>
              </a:rPr>
              <a:t>Focus &amp; Spending on Renewable Technologies</a:t>
            </a:r>
            <a:endParaRPr lang="en-US" sz="1500" dirty="0">
              <a:ea typeface="Calibri"/>
              <a:cs typeface="Calibri"/>
            </a:endParaRPr>
          </a:p>
          <a:p>
            <a:pPr marL="342900" indent="-342900">
              <a:buAutoNum type="arabicPeriod"/>
            </a:pPr>
            <a:r>
              <a:rPr lang="en-US" sz="1500" dirty="0">
                <a:latin typeface="Arial"/>
                <a:cs typeface="Arial"/>
              </a:rPr>
              <a:t>Influence and Effectiveness of Environmental Agencies</a:t>
            </a:r>
            <a:endParaRPr lang="en-US" sz="1500" dirty="0">
              <a:ea typeface="Calibri"/>
              <a:cs typeface="Calibri"/>
            </a:endParaRPr>
          </a:p>
          <a:p>
            <a:pPr marL="342900" indent="-342900">
              <a:buAutoNum type="arabicPeriod"/>
            </a:pPr>
            <a:r>
              <a:rPr lang="en-US" sz="1500" dirty="0">
                <a:latin typeface="Arial"/>
                <a:cs typeface="Arial"/>
              </a:rPr>
              <a:t>Waste Management</a:t>
            </a:r>
            <a:endParaRPr lang="en-US" sz="1500" dirty="0">
              <a:ea typeface="Calibri"/>
              <a:cs typeface="Calibri"/>
            </a:endParaRPr>
          </a:p>
          <a:p>
            <a:pPr marL="342900" indent="-342900">
              <a:buAutoNum type="arabicPeriod"/>
            </a:pPr>
            <a:r>
              <a:rPr lang="en-US" sz="1500" dirty="0">
                <a:latin typeface="Arial"/>
                <a:cs typeface="Arial"/>
              </a:rPr>
              <a:t>Influence of Climate Change.</a:t>
            </a:r>
            <a:endParaRPr lang="en-US" sz="1500" dirty="0">
              <a:ea typeface="Calibri"/>
              <a:cs typeface="Calibri"/>
            </a:endParaRPr>
          </a:p>
          <a:p>
            <a:pPr marL="342900" indent="-342900">
              <a:buAutoNum type="arabicPeriod"/>
            </a:pPr>
            <a:endParaRPr lang="en-US" sz="1500" dirty="0">
              <a:ea typeface="Calibri"/>
              <a:cs typeface="Calibri"/>
            </a:endParaRPr>
          </a:p>
        </p:txBody>
      </p:sp>
      <p:sp>
        <p:nvSpPr>
          <p:cNvPr id="16" name="TextBox 15">
            <a:extLst>
              <a:ext uri="{FF2B5EF4-FFF2-40B4-BE49-F238E27FC236}">
                <a16:creationId xmlns:a16="http://schemas.microsoft.com/office/drawing/2014/main" id="{7AF28819-3D45-5320-3AAE-4CFEEA20FA5A}"/>
              </a:ext>
            </a:extLst>
          </p:cNvPr>
          <p:cNvSpPr txBox="1"/>
          <p:nvPr/>
        </p:nvSpPr>
        <p:spPr>
          <a:xfrm>
            <a:off x="2462389" y="3831165"/>
            <a:ext cx="2596444" cy="27238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500" dirty="0">
                <a:ea typeface="+mn-lt"/>
                <a:cs typeface="+mn-lt"/>
              </a:rPr>
              <a:t>Automation process, technology HACCP &amp; ISO TOM </a:t>
            </a:r>
            <a:endParaRPr lang="en-US">
              <a:ea typeface="Calibri" panose="020F0502020204030204"/>
              <a:cs typeface="Calibri" panose="020F0502020204030204"/>
            </a:endParaRPr>
          </a:p>
          <a:p>
            <a:pPr marL="342900" indent="-342900">
              <a:buAutoNum type="arabicPeriod"/>
            </a:pPr>
            <a:r>
              <a:rPr lang="en-US" sz="1500" dirty="0">
                <a:ea typeface="+mn-lt"/>
                <a:cs typeface="+mn-lt"/>
              </a:rPr>
              <a:t>Net enabled kiosks </a:t>
            </a:r>
            <a:endParaRPr lang="en-US" dirty="0">
              <a:ea typeface="+mn-lt"/>
              <a:cs typeface="+mn-lt"/>
            </a:endParaRPr>
          </a:p>
          <a:p>
            <a:pPr marL="342900" indent="-342900">
              <a:buAutoNum type="arabicPeriod"/>
            </a:pPr>
            <a:r>
              <a:rPr lang="en-US" sz="1500" dirty="0">
                <a:ea typeface="+mn-lt"/>
                <a:cs typeface="+mn-lt"/>
              </a:rPr>
              <a:t>﻿E commerce GIS </a:t>
            </a:r>
            <a:endParaRPr lang="en-US">
              <a:ea typeface="Calibri" panose="020F0502020204030204"/>
              <a:cs typeface="Calibri" panose="020F0502020204030204"/>
            </a:endParaRPr>
          </a:p>
          <a:p>
            <a:pPr marL="342900" indent="-342900">
              <a:buAutoNum type="arabicPeriod"/>
            </a:pPr>
            <a:r>
              <a:rPr lang="en-US" sz="1500" dirty="0">
                <a:ea typeface="+mn-lt"/>
                <a:cs typeface="+mn-lt"/>
              </a:rPr>
              <a:t>﻿﻿﻿Innovation in cold chain technology </a:t>
            </a:r>
            <a:endParaRPr lang="en-US">
              <a:ea typeface="+mn-lt"/>
              <a:cs typeface="+mn-lt"/>
            </a:endParaRPr>
          </a:p>
          <a:p>
            <a:pPr marL="342900" indent="-342900">
              <a:buAutoNum type="arabicPeriod"/>
            </a:pPr>
            <a:r>
              <a:rPr lang="en-US" sz="1500" dirty="0">
                <a:ea typeface="+mn-lt"/>
                <a:cs typeface="+mn-lt"/>
              </a:rPr>
              <a:t>﻿﻿﻿National Dairy research institute. </a:t>
            </a:r>
            <a:endParaRPr lang="en-US" dirty="0">
              <a:ea typeface="+mn-lt"/>
              <a:cs typeface="+mn-lt"/>
            </a:endParaRPr>
          </a:p>
          <a:p>
            <a:pPr marL="342900" indent="-342900">
              <a:buAutoNum type="arabicPeriod"/>
            </a:pPr>
            <a:endParaRPr lang="en-US">
              <a:ea typeface="Calibri" panose="020F0502020204030204"/>
              <a:cs typeface="Calibri" panose="020F0502020204030204"/>
            </a:endParaRPr>
          </a:p>
          <a:p>
            <a:pPr marL="342900" indent="-342900">
              <a:buAutoNum type="arabicPeriod"/>
            </a:pPr>
            <a:endParaRPr lang="en-US">
              <a:ea typeface="Calibri" panose="020F0502020204030204"/>
              <a:cs typeface="Calibri" panose="020F0502020204030204"/>
            </a:endParaRPr>
          </a:p>
        </p:txBody>
      </p:sp>
    </p:spTree>
    <p:extLst>
      <p:ext uri="{BB962C8B-B14F-4D97-AF65-F5344CB8AC3E}">
        <p14:creationId xmlns:p14="http://schemas.microsoft.com/office/powerpoint/2010/main" val="572113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Triangle 35">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A6C2B6-0B40-B670-734B-D5981288E088}"/>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7200" kern="1200">
                <a:solidFill>
                  <a:schemeClr val="tx1"/>
                </a:solidFill>
                <a:latin typeface="+mj-lt"/>
                <a:ea typeface="+mj-ea"/>
                <a:cs typeface="+mj-cs"/>
              </a:rPr>
              <a:t>BCG Matrix</a:t>
            </a:r>
          </a:p>
        </p:txBody>
      </p:sp>
      <p:grpSp>
        <p:nvGrpSpPr>
          <p:cNvPr id="33" name="Group 32">
            <a:extLst>
              <a:ext uri="{FF2B5EF4-FFF2-40B4-BE49-F238E27FC236}">
                <a16:creationId xmlns:a16="http://schemas.microsoft.com/office/drawing/2014/main" id="{AAD0353E-EB11-634C-C1E2-604C7822A1A0}"/>
              </a:ext>
            </a:extLst>
          </p:cNvPr>
          <p:cNvGrpSpPr/>
          <p:nvPr/>
        </p:nvGrpSpPr>
        <p:grpSpPr>
          <a:xfrm>
            <a:off x="796081" y="623275"/>
            <a:ext cx="6043169" cy="5607882"/>
            <a:chOff x="894859" y="623275"/>
            <a:chExt cx="6043169" cy="5607882"/>
          </a:xfrm>
        </p:grpSpPr>
        <p:pic>
          <p:nvPicPr>
            <p:cNvPr id="7" name="Content Placeholder 6" descr="A chart of different colored squares&#10;&#10;Description automatically generated">
              <a:extLst>
                <a:ext uri="{FF2B5EF4-FFF2-40B4-BE49-F238E27FC236}">
                  <a16:creationId xmlns:a16="http://schemas.microsoft.com/office/drawing/2014/main" id="{EFF97C57-1FB0-3BAE-463B-00DD6E24A959}"/>
                </a:ext>
              </a:extLst>
            </p:cNvPr>
            <p:cNvPicPr>
              <a:picLocks noChangeAspect="1"/>
            </p:cNvPicPr>
            <p:nvPr/>
          </p:nvPicPr>
          <p:blipFill rotWithShape="1">
            <a:blip r:embed="rId2"/>
            <a:srcRect t="1108" r="2" b="1978"/>
            <a:stretch/>
          </p:blipFill>
          <p:spPr>
            <a:xfrm>
              <a:off x="894859" y="623275"/>
              <a:ext cx="6043169" cy="5607882"/>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12" name="Picture 11" descr="A container of food with a label&#10;&#10;Description automatically generated">
              <a:extLst>
                <a:ext uri="{FF2B5EF4-FFF2-40B4-BE49-F238E27FC236}">
                  <a16:creationId xmlns:a16="http://schemas.microsoft.com/office/drawing/2014/main" id="{0E640CB6-F0C7-32D7-BC1B-E5E3A67132C9}"/>
                </a:ext>
              </a:extLst>
            </p:cNvPr>
            <p:cNvPicPr>
              <a:picLocks noChangeAspect="1"/>
            </p:cNvPicPr>
            <p:nvPr/>
          </p:nvPicPr>
          <p:blipFill>
            <a:blip r:embed="rId3"/>
            <a:stretch>
              <a:fillRect/>
            </a:stretch>
          </p:blipFill>
          <p:spPr>
            <a:xfrm>
              <a:off x="5655733" y="2262011"/>
              <a:ext cx="866423" cy="866423"/>
            </a:xfrm>
            <a:prstGeom prst="rect">
              <a:avLst/>
            </a:prstGeom>
          </p:spPr>
        </p:pic>
        <p:pic>
          <p:nvPicPr>
            <p:cNvPr id="16" name="Picture 15" descr="A yellow box with white blocks of cheese&#10;&#10;Description automatically generated">
              <a:extLst>
                <a:ext uri="{FF2B5EF4-FFF2-40B4-BE49-F238E27FC236}">
                  <a16:creationId xmlns:a16="http://schemas.microsoft.com/office/drawing/2014/main" id="{E8C6E148-7B6F-A821-22A6-DCBCA36FB5FC}"/>
                </a:ext>
              </a:extLst>
            </p:cNvPr>
            <p:cNvPicPr>
              <a:picLocks noChangeAspect="1"/>
            </p:cNvPicPr>
            <p:nvPr/>
          </p:nvPicPr>
          <p:blipFill>
            <a:blip r:embed="rId4"/>
            <a:stretch>
              <a:fillRect/>
            </a:stretch>
          </p:blipFill>
          <p:spPr>
            <a:xfrm>
              <a:off x="5655733" y="4138788"/>
              <a:ext cx="880534" cy="880534"/>
            </a:xfrm>
            <a:prstGeom prst="rect">
              <a:avLst/>
            </a:prstGeom>
          </p:spPr>
        </p:pic>
        <p:grpSp>
          <p:nvGrpSpPr>
            <p:cNvPr id="32" name="Group 31">
              <a:extLst>
                <a:ext uri="{FF2B5EF4-FFF2-40B4-BE49-F238E27FC236}">
                  <a16:creationId xmlns:a16="http://schemas.microsoft.com/office/drawing/2014/main" id="{EE88422E-7C63-2F79-9994-73B313068A4E}"/>
                </a:ext>
              </a:extLst>
            </p:cNvPr>
            <p:cNvGrpSpPr/>
            <p:nvPr/>
          </p:nvGrpSpPr>
          <p:grpSpPr>
            <a:xfrm>
              <a:off x="1471789" y="723899"/>
              <a:ext cx="4415367" cy="5212645"/>
              <a:chOff x="1471789" y="723899"/>
              <a:chExt cx="4415367" cy="5212645"/>
            </a:xfrm>
          </p:grpSpPr>
          <p:pic>
            <p:nvPicPr>
              <p:cNvPr id="8" name="Picture 7" descr="A box of food with colorful designs&#10;&#10;Description automatically generated">
                <a:extLst>
                  <a:ext uri="{FF2B5EF4-FFF2-40B4-BE49-F238E27FC236}">
                    <a16:creationId xmlns:a16="http://schemas.microsoft.com/office/drawing/2014/main" id="{93D8306D-81F3-96D3-1179-992173D6363A}"/>
                  </a:ext>
                </a:extLst>
              </p:cNvPr>
              <p:cNvPicPr>
                <a:picLocks noChangeAspect="1"/>
              </p:cNvPicPr>
              <p:nvPr/>
            </p:nvPicPr>
            <p:blipFill>
              <a:blip r:embed="rId5"/>
              <a:stretch>
                <a:fillRect/>
              </a:stretch>
            </p:blipFill>
            <p:spPr>
              <a:xfrm>
                <a:off x="5218289" y="723899"/>
                <a:ext cx="668867" cy="668867"/>
              </a:xfrm>
              <a:prstGeom prst="rect">
                <a:avLst/>
              </a:prstGeom>
            </p:spPr>
          </p:pic>
          <p:pic>
            <p:nvPicPr>
              <p:cNvPr id="10" name="Picture 9" descr="A plastic bottle with a blue cap and a picture of a drink&#10;&#10;Description automatically generated">
                <a:extLst>
                  <a:ext uri="{FF2B5EF4-FFF2-40B4-BE49-F238E27FC236}">
                    <a16:creationId xmlns:a16="http://schemas.microsoft.com/office/drawing/2014/main" id="{7C418978-BA88-69D5-B6C6-2DAFDFC4BD46}"/>
                  </a:ext>
                </a:extLst>
              </p:cNvPr>
              <p:cNvPicPr>
                <a:picLocks noChangeAspect="1"/>
              </p:cNvPicPr>
              <p:nvPr/>
            </p:nvPicPr>
            <p:blipFill>
              <a:blip r:embed="rId6"/>
              <a:stretch>
                <a:fillRect/>
              </a:stretch>
            </p:blipFill>
            <p:spPr>
              <a:xfrm>
                <a:off x="5218287" y="1528231"/>
                <a:ext cx="654757" cy="654757"/>
              </a:xfrm>
              <a:prstGeom prst="rect">
                <a:avLst/>
              </a:prstGeom>
            </p:spPr>
          </p:pic>
          <p:pic>
            <p:nvPicPr>
              <p:cNvPr id="13" name="Picture 12" descr="A yellow ice cream in a container&#10;&#10;Description automatically generated">
                <a:extLst>
                  <a:ext uri="{FF2B5EF4-FFF2-40B4-BE49-F238E27FC236}">
                    <a16:creationId xmlns:a16="http://schemas.microsoft.com/office/drawing/2014/main" id="{E5EEB1C2-1AF4-7B9A-05FA-7AD83A1DC87D}"/>
                  </a:ext>
                </a:extLst>
              </p:cNvPr>
              <p:cNvPicPr>
                <a:picLocks noChangeAspect="1"/>
              </p:cNvPicPr>
              <p:nvPr/>
            </p:nvPicPr>
            <p:blipFill>
              <a:blip r:embed="rId7"/>
              <a:stretch>
                <a:fillRect/>
              </a:stretch>
            </p:blipFill>
            <p:spPr>
              <a:xfrm>
                <a:off x="4399844" y="2374900"/>
                <a:ext cx="753535" cy="753535"/>
              </a:xfrm>
              <a:prstGeom prst="rect">
                <a:avLst/>
              </a:prstGeom>
            </p:spPr>
          </p:pic>
          <p:pic>
            <p:nvPicPr>
              <p:cNvPr id="14" name="Picture 13" descr="A green and white bag with a white and green label&#10;&#10;Description automatically generated">
                <a:extLst>
                  <a:ext uri="{FF2B5EF4-FFF2-40B4-BE49-F238E27FC236}">
                    <a16:creationId xmlns:a16="http://schemas.microsoft.com/office/drawing/2014/main" id="{9AF4E193-ED40-E5BC-A436-2445AE6B0309}"/>
                  </a:ext>
                </a:extLst>
              </p:cNvPr>
              <p:cNvPicPr>
                <a:picLocks noChangeAspect="1"/>
              </p:cNvPicPr>
              <p:nvPr/>
            </p:nvPicPr>
            <p:blipFill>
              <a:blip r:embed="rId8"/>
              <a:stretch>
                <a:fillRect/>
              </a:stretch>
            </p:blipFill>
            <p:spPr>
              <a:xfrm>
                <a:off x="4343400" y="787400"/>
                <a:ext cx="682978" cy="682978"/>
              </a:xfrm>
              <a:prstGeom prst="rect">
                <a:avLst/>
              </a:prstGeom>
            </p:spPr>
          </p:pic>
          <p:pic>
            <p:nvPicPr>
              <p:cNvPr id="17" name="Picture 16" descr="A yellow box with a cartoon on it&#10;&#10;Description automatically generated">
                <a:extLst>
                  <a:ext uri="{FF2B5EF4-FFF2-40B4-BE49-F238E27FC236}">
                    <a16:creationId xmlns:a16="http://schemas.microsoft.com/office/drawing/2014/main" id="{F2A2326E-7B58-D52F-7C4A-3DB266544619}"/>
                  </a:ext>
                </a:extLst>
              </p:cNvPr>
              <p:cNvPicPr>
                <a:picLocks noChangeAspect="1"/>
              </p:cNvPicPr>
              <p:nvPr/>
            </p:nvPicPr>
            <p:blipFill>
              <a:blip r:embed="rId9"/>
              <a:stretch>
                <a:fillRect/>
              </a:stretch>
            </p:blipFill>
            <p:spPr>
              <a:xfrm>
                <a:off x="4456287" y="4766732"/>
                <a:ext cx="965201" cy="965201"/>
              </a:xfrm>
              <a:prstGeom prst="rect">
                <a:avLst/>
              </a:prstGeom>
            </p:spPr>
          </p:pic>
          <p:pic>
            <p:nvPicPr>
              <p:cNvPr id="19" name="Picture 18" descr="A white and red bag with a cartoon character on it&#10;&#10;Description automatically generated">
                <a:extLst>
                  <a:ext uri="{FF2B5EF4-FFF2-40B4-BE49-F238E27FC236}">
                    <a16:creationId xmlns:a16="http://schemas.microsoft.com/office/drawing/2014/main" id="{E23879E4-D3E3-A284-31BF-5BC5C87E4D4C}"/>
                  </a:ext>
                </a:extLst>
              </p:cNvPr>
              <p:cNvPicPr>
                <a:picLocks noChangeAspect="1"/>
              </p:cNvPicPr>
              <p:nvPr/>
            </p:nvPicPr>
            <p:blipFill>
              <a:blip r:embed="rId10"/>
              <a:stretch>
                <a:fillRect/>
              </a:stretch>
            </p:blipFill>
            <p:spPr>
              <a:xfrm>
                <a:off x="4343399" y="3532010"/>
                <a:ext cx="979312" cy="965201"/>
              </a:xfrm>
              <a:prstGeom prst="rect">
                <a:avLst/>
              </a:prstGeom>
            </p:spPr>
          </p:pic>
          <p:pic>
            <p:nvPicPr>
              <p:cNvPr id="21" name="Picture 20" descr="A yellow and green container with a label&#10;&#10;Description automatically generated">
                <a:extLst>
                  <a:ext uri="{FF2B5EF4-FFF2-40B4-BE49-F238E27FC236}">
                    <a16:creationId xmlns:a16="http://schemas.microsoft.com/office/drawing/2014/main" id="{ACC537C5-0D06-0544-8AEC-669809BEDB3D}"/>
                  </a:ext>
                </a:extLst>
              </p:cNvPr>
              <p:cNvPicPr>
                <a:picLocks noChangeAspect="1"/>
              </p:cNvPicPr>
              <p:nvPr/>
            </p:nvPicPr>
            <p:blipFill>
              <a:blip r:embed="rId11"/>
              <a:stretch>
                <a:fillRect/>
              </a:stretch>
            </p:blipFill>
            <p:spPr>
              <a:xfrm>
                <a:off x="1549399" y="745067"/>
                <a:ext cx="781756" cy="767645"/>
              </a:xfrm>
              <a:prstGeom prst="rect">
                <a:avLst/>
              </a:prstGeom>
            </p:spPr>
          </p:pic>
          <p:pic>
            <p:nvPicPr>
              <p:cNvPr id="22" name="Picture 21" descr="A white carton of milk&#10;&#10;Description automatically generated">
                <a:extLst>
                  <a:ext uri="{FF2B5EF4-FFF2-40B4-BE49-F238E27FC236}">
                    <a16:creationId xmlns:a16="http://schemas.microsoft.com/office/drawing/2014/main" id="{503ECA57-D262-2C0A-EF70-2CA79D5D6477}"/>
                  </a:ext>
                </a:extLst>
              </p:cNvPr>
              <p:cNvPicPr>
                <a:picLocks noChangeAspect="1"/>
              </p:cNvPicPr>
              <p:nvPr/>
            </p:nvPicPr>
            <p:blipFill>
              <a:blip r:embed="rId12"/>
              <a:stretch>
                <a:fillRect/>
              </a:stretch>
            </p:blipFill>
            <p:spPr>
              <a:xfrm>
                <a:off x="1549399" y="1711677"/>
                <a:ext cx="1021645" cy="1007534"/>
              </a:xfrm>
              <a:prstGeom prst="rect">
                <a:avLst/>
              </a:prstGeom>
            </p:spPr>
          </p:pic>
          <p:pic>
            <p:nvPicPr>
              <p:cNvPr id="23" name="Picture 22" descr="A can of food with a label&#10;&#10;Description automatically generated">
                <a:extLst>
                  <a:ext uri="{FF2B5EF4-FFF2-40B4-BE49-F238E27FC236}">
                    <a16:creationId xmlns:a16="http://schemas.microsoft.com/office/drawing/2014/main" id="{1D2429EF-1213-B77F-776E-26398D03ECDF}"/>
                  </a:ext>
                </a:extLst>
              </p:cNvPr>
              <p:cNvPicPr>
                <a:picLocks noChangeAspect="1"/>
              </p:cNvPicPr>
              <p:nvPr/>
            </p:nvPicPr>
            <p:blipFill>
              <a:blip r:embed="rId13"/>
              <a:stretch>
                <a:fillRect/>
              </a:stretch>
            </p:blipFill>
            <p:spPr>
              <a:xfrm>
                <a:off x="2685344" y="1062567"/>
                <a:ext cx="944034" cy="936978"/>
              </a:xfrm>
              <a:prstGeom prst="rect">
                <a:avLst/>
              </a:prstGeom>
            </p:spPr>
          </p:pic>
          <p:pic>
            <p:nvPicPr>
              <p:cNvPr id="24" name="Picture 23" descr="A pizza with a slice missing&#10;&#10;Description automatically generated">
                <a:extLst>
                  <a:ext uri="{FF2B5EF4-FFF2-40B4-BE49-F238E27FC236}">
                    <a16:creationId xmlns:a16="http://schemas.microsoft.com/office/drawing/2014/main" id="{7E026630-8FC5-5050-3317-0EDDC7CE0277}"/>
                  </a:ext>
                </a:extLst>
              </p:cNvPr>
              <p:cNvPicPr>
                <a:picLocks noChangeAspect="1"/>
              </p:cNvPicPr>
              <p:nvPr/>
            </p:nvPicPr>
            <p:blipFill>
              <a:blip r:embed="rId14"/>
              <a:stretch>
                <a:fillRect/>
              </a:stretch>
            </p:blipFill>
            <p:spPr>
              <a:xfrm>
                <a:off x="3207454" y="4082344"/>
                <a:ext cx="711201" cy="732368"/>
              </a:xfrm>
              <a:prstGeom prst="rect">
                <a:avLst/>
              </a:prstGeom>
            </p:spPr>
          </p:pic>
          <p:pic>
            <p:nvPicPr>
              <p:cNvPr id="26" name="Picture 25" descr="A group of chocolate bars&#10;&#10;Description automatically generated">
                <a:extLst>
                  <a:ext uri="{FF2B5EF4-FFF2-40B4-BE49-F238E27FC236}">
                    <a16:creationId xmlns:a16="http://schemas.microsoft.com/office/drawing/2014/main" id="{41193581-BC5B-4C86-864E-51B8544F3EE3}"/>
                  </a:ext>
                </a:extLst>
              </p:cNvPr>
              <p:cNvPicPr>
                <a:picLocks noChangeAspect="1"/>
              </p:cNvPicPr>
              <p:nvPr/>
            </p:nvPicPr>
            <p:blipFill>
              <a:blip r:embed="rId15"/>
              <a:stretch>
                <a:fillRect/>
              </a:stretch>
            </p:blipFill>
            <p:spPr>
              <a:xfrm>
                <a:off x="1471789" y="3376789"/>
                <a:ext cx="1543755" cy="1522589"/>
              </a:xfrm>
              <a:prstGeom prst="rect">
                <a:avLst/>
              </a:prstGeom>
            </p:spPr>
          </p:pic>
          <p:pic>
            <p:nvPicPr>
              <p:cNvPr id="28" name="Picture 27" descr="A plastic bottle of chocolate milk&#10;&#10;Description automatically generated">
                <a:extLst>
                  <a:ext uri="{FF2B5EF4-FFF2-40B4-BE49-F238E27FC236}">
                    <a16:creationId xmlns:a16="http://schemas.microsoft.com/office/drawing/2014/main" id="{F7E12FE3-6DEC-80F2-C837-8BA7E20F7986}"/>
                  </a:ext>
                </a:extLst>
              </p:cNvPr>
              <p:cNvPicPr>
                <a:picLocks noChangeAspect="1"/>
              </p:cNvPicPr>
              <p:nvPr/>
            </p:nvPicPr>
            <p:blipFill>
              <a:blip r:embed="rId16"/>
              <a:stretch>
                <a:fillRect/>
              </a:stretch>
            </p:blipFill>
            <p:spPr>
              <a:xfrm>
                <a:off x="3109735" y="5051778"/>
                <a:ext cx="807862" cy="719667"/>
              </a:xfrm>
              <a:prstGeom prst="rect">
                <a:avLst/>
              </a:prstGeom>
            </p:spPr>
          </p:pic>
          <p:pic>
            <p:nvPicPr>
              <p:cNvPr id="30" name="Picture 29" descr="A can of milk with a pink bear&#10;&#10;Description automatically generated">
                <a:extLst>
                  <a:ext uri="{FF2B5EF4-FFF2-40B4-BE49-F238E27FC236}">
                    <a16:creationId xmlns:a16="http://schemas.microsoft.com/office/drawing/2014/main" id="{80967E58-04E6-9E9E-EBEF-A54851F5C399}"/>
                  </a:ext>
                </a:extLst>
              </p:cNvPr>
              <p:cNvPicPr>
                <a:picLocks noChangeAspect="1"/>
              </p:cNvPicPr>
              <p:nvPr/>
            </p:nvPicPr>
            <p:blipFill>
              <a:blip r:embed="rId17"/>
              <a:stretch>
                <a:fillRect/>
              </a:stretch>
            </p:blipFill>
            <p:spPr>
              <a:xfrm>
                <a:off x="1703033" y="5048955"/>
                <a:ext cx="1236486" cy="887589"/>
              </a:xfrm>
              <a:prstGeom prst="rect">
                <a:avLst/>
              </a:prstGeom>
            </p:spPr>
          </p:pic>
          <p:pic>
            <p:nvPicPr>
              <p:cNvPr id="31" name="Picture 30" descr="A carton of milk with a cartoon character&#10;&#10;Description automatically generated">
                <a:extLst>
                  <a:ext uri="{FF2B5EF4-FFF2-40B4-BE49-F238E27FC236}">
                    <a16:creationId xmlns:a16="http://schemas.microsoft.com/office/drawing/2014/main" id="{E2235FF5-F877-217D-94B6-1987579A2A0C}"/>
                  </a:ext>
                </a:extLst>
              </p:cNvPr>
              <p:cNvPicPr>
                <a:picLocks noChangeAspect="1"/>
              </p:cNvPicPr>
              <p:nvPr/>
            </p:nvPicPr>
            <p:blipFill>
              <a:blip r:embed="rId18"/>
              <a:stretch>
                <a:fillRect/>
              </a:stretch>
            </p:blipFill>
            <p:spPr>
              <a:xfrm>
                <a:off x="2757311" y="2162881"/>
                <a:ext cx="793045" cy="923573"/>
              </a:xfrm>
              <a:prstGeom prst="rect">
                <a:avLst/>
              </a:prstGeom>
            </p:spPr>
          </p:pic>
        </p:grpSp>
      </p:grpSp>
    </p:spTree>
    <p:extLst>
      <p:ext uri="{BB962C8B-B14F-4D97-AF65-F5344CB8AC3E}">
        <p14:creationId xmlns:p14="http://schemas.microsoft.com/office/powerpoint/2010/main" val="1016894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5699E-9456-4ED3-D963-FC83D919E5BC}"/>
              </a:ext>
            </a:extLst>
          </p:cNvPr>
          <p:cNvSpPr>
            <a:spLocks noGrp="1"/>
          </p:cNvSpPr>
          <p:nvPr>
            <p:ph type="title"/>
          </p:nvPr>
        </p:nvSpPr>
        <p:spPr>
          <a:xfrm>
            <a:off x="838200" y="365125"/>
            <a:ext cx="10515600" cy="1325563"/>
          </a:xfrm>
        </p:spPr>
        <p:txBody>
          <a:bodyPr>
            <a:normAutofit/>
          </a:bodyPr>
          <a:lstStyle/>
          <a:p>
            <a:r>
              <a:rPr lang="en-US" sz="5400" b="1">
                <a:latin typeface="Helvetica"/>
                <a:ea typeface="+mj-lt"/>
                <a:cs typeface="+mj-lt"/>
              </a:rPr>
              <a:t>PRODUCT DESIGN STRATEGY</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F19F45B-D024-1C9E-7981-C53B406CB405}"/>
              </a:ext>
            </a:extLst>
          </p:cNvPr>
          <p:cNvGraphicFramePr>
            <a:graphicFrameLocks noGrp="1"/>
          </p:cNvGraphicFramePr>
          <p:nvPr>
            <p:ph idx="1"/>
            <p:extLst>
              <p:ext uri="{D42A27DB-BD31-4B8C-83A1-F6EECF244321}">
                <p14:modId xmlns:p14="http://schemas.microsoft.com/office/powerpoint/2010/main" val="925801796"/>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9885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2D73EC-9CBC-E0E8-7D89-019275523913}"/>
              </a:ext>
            </a:extLst>
          </p:cNvPr>
          <p:cNvSpPr>
            <a:spLocks noGrp="1"/>
          </p:cNvSpPr>
          <p:nvPr>
            <p:ph type="title"/>
          </p:nvPr>
        </p:nvSpPr>
        <p:spPr>
          <a:xfrm>
            <a:off x="8643193" y="489507"/>
            <a:ext cx="3091607" cy="1655483"/>
          </a:xfrm>
        </p:spPr>
        <p:txBody>
          <a:bodyPr anchor="b">
            <a:normAutofit/>
          </a:bodyPr>
          <a:lstStyle/>
          <a:p>
            <a:r>
              <a:rPr lang="en-US" sz="4000" b="1">
                <a:latin typeface="Helvetica"/>
                <a:ea typeface="Calibri Light"/>
                <a:cs typeface="Calibri Light"/>
              </a:rPr>
              <a:t>Business Strategies </a:t>
            </a:r>
          </a:p>
        </p:txBody>
      </p:sp>
      <p:pic>
        <p:nvPicPr>
          <p:cNvPr id="9" name="Picture 8" descr="A group of yellow figures and a red figure on the other side">
            <a:extLst>
              <a:ext uri="{FF2B5EF4-FFF2-40B4-BE49-F238E27FC236}">
                <a16:creationId xmlns:a16="http://schemas.microsoft.com/office/drawing/2014/main" id="{F6C870CF-5A8C-4B95-FFEB-BABAE39F477B}"/>
              </a:ext>
            </a:extLst>
          </p:cNvPr>
          <p:cNvPicPr>
            <a:picLocks noChangeAspect="1"/>
          </p:cNvPicPr>
          <p:nvPr/>
        </p:nvPicPr>
        <p:blipFill rotWithShape="1">
          <a:blip r:embed="rId2"/>
          <a:srcRect l="15595" r="6" b="6"/>
          <a:stretch/>
        </p:blipFill>
        <p:spPr>
          <a:xfrm>
            <a:off x="20" y="431"/>
            <a:ext cx="8115280" cy="6408311"/>
          </a:xfrm>
          <a:prstGeom prst="rect">
            <a:avLst/>
          </a:prstGeom>
        </p:spPr>
      </p:pic>
      <p:sp>
        <p:nvSpPr>
          <p:cNvPr id="4" name="Content Placeholder 3">
            <a:extLst>
              <a:ext uri="{FF2B5EF4-FFF2-40B4-BE49-F238E27FC236}">
                <a16:creationId xmlns:a16="http://schemas.microsoft.com/office/drawing/2014/main" id="{353683E0-268C-ED8C-D633-652DE53A24FF}"/>
              </a:ext>
            </a:extLst>
          </p:cNvPr>
          <p:cNvSpPr>
            <a:spLocks noGrp="1"/>
          </p:cNvSpPr>
          <p:nvPr>
            <p:ph idx="1"/>
          </p:nvPr>
        </p:nvSpPr>
        <p:spPr>
          <a:xfrm>
            <a:off x="8643193" y="2418408"/>
            <a:ext cx="2942813" cy="3540265"/>
          </a:xfrm>
        </p:spPr>
        <p:txBody>
          <a:bodyPr vert="horz" lIns="91440" tIns="45720" rIns="91440" bIns="45720" rtlCol="0" anchor="t">
            <a:normAutofit/>
          </a:bodyPr>
          <a:lstStyle/>
          <a:p>
            <a:pPr marL="0" indent="0" algn="ctr">
              <a:buNone/>
            </a:pPr>
            <a:r>
              <a:rPr lang="en-US" b="1" dirty="0">
                <a:latin typeface="Helvetica"/>
                <a:ea typeface="Calibri"/>
                <a:cs typeface="Helvetica"/>
              </a:rPr>
              <a:t>Developing demand</a:t>
            </a:r>
            <a:r>
              <a:rPr lang="en-US" dirty="0">
                <a:latin typeface="Helvetica"/>
                <a:ea typeface="Calibri"/>
                <a:cs typeface="Helvetica"/>
              </a:rPr>
              <a:t> </a:t>
            </a:r>
            <a:endParaRPr lang="en-US" dirty="0">
              <a:ea typeface="Calibri" panose="020F0502020204030204"/>
              <a:cs typeface="Calibri" panose="020F0502020204030204"/>
            </a:endParaRPr>
          </a:p>
          <a:p>
            <a:pPr marL="0" indent="0">
              <a:buNone/>
            </a:pPr>
            <a:endParaRPr lang="en-US" sz="2000">
              <a:latin typeface="Helvetica"/>
              <a:ea typeface="Calibri"/>
              <a:cs typeface="Helvetica"/>
            </a:endParaRPr>
          </a:p>
          <a:p>
            <a:r>
              <a:rPr lang="en-US" sz="2000" dirty="0">
                <a:ea typeface="Calibri"/>
                <a:cs typeface="Calibri"/>
              </a:rPr>
              <a:t>Limited purchasing power, modest consumption level.</a:t>
            </a:r>
            <a:endParaRPr lang="en-US" sz="2000" dirty="0"/>
          </a:p>
          <a:p>
            <a:r>
              <a:rPr lang="en-US" sz="2000" dirty="0">
                <a:ea typeface="Calibri"/>
                <a:cs typeface="Calibri"/>
              </a:rPr>
              <a:t>A low cost price strategic product.</a:t>
            </a:r>
          </a:p>
        </p:txBody>
      </p:sp>
      <p:sp>
        <p:nvSpPr>
          <p:cNvPr id="12" name="Rectangle 11">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8065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7" name="Picture 16" descr="Packages on conveyor belt">
            <a:extLst>
              <a:ext uri="{FF2B5EF4-FFF2-40B4-BE49-F238E27FC236}">
                <a16:creationId xmlns:a16="http://schemas.microsoft.com/office/drawing/2014/main" id="{EF46B5D6-EAA9-1DA0-88DC-CA617F90A6DE}"/>
              </a:ext>
            </a:extLst>
          </p:cNvPr>
          <p:cNvPicPr>
            <a:picLocks noChangeAspect="1"/>
          </p:cNvPicPr>
          <p:nvPr/>
        </p:nvPicPr>
        <p:blipFill rotWithShape="1">
          <a:blip r:embed="rId2"/>
          <a:srcRect r="3325" b="-3"/>
          <a:stretch/>
        </p:blipFill>
        <p:spPr>
          <a:xfrm>
            <a:off x="20" y="10"/>
            <a:ext cx="9947062" cy="6857990"/>
          </a:xfrm>
          <a:prstGeom prst="rect">
            <a:avLst/>
          </a:prstGeom>
        </p:spPr>
      </p:pic>
      <p:sp>
        <p:nvSpPr>
          <p:cNvPr id="18" name="Freeform: Shape 17">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9" name="Freeform: Shape 18">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595F981-C80D-15CE-E079-071E3A336E9D}"/>
              </a:ext>
            </a:extLst>
          </p:cNvPr>
          <p:cNvSpPr>
            <a:spLocks noGrp="1"/>
          </p:cNvSpPr>
          <p:nvPr>
            <p:ph type="title"/>
          </p:nvPr>
        </p:nvSpPr>
        <p:spPr>
          <a:xfrm>
            <a:off x="8046720" y="1045597"/>
            <a:ext cx="3633746" cy="1588422"/>
          </a:xfrm>
        </p:spPr>
        <p:txBody>
          <a:bodyPr anchor="b">
            <a:normAutofit/>
          </a:bodyPr>
          <a:lstStyle/>
          <a:p>
            <a:pPr algn="ctr"/>
            <a:r>
              <a:rPr lang="en-US" sz="3600" b="1" dirty="0">
                <a:latin typeface="Helvetica"/>
                <a:cs typeface="Helvetica"/>
              </a:rPr>
              <a:t>The distribution network</a:t>
            </a:r>
            <a:endParaRPr lang="en-US" dirty="0"/>
          </a:p>
        </p:txBody>
      </p:sp>
      <p:sp>
        <p:nvSpPr>
          <p:cNvPr id="3" name="Content Placeholder 2">
            <a:extLst>
              <a:ext uri="{FF2B5EF4-FFF2-40B4-BE49-F238E27FC236}">
                <a16:creationId xmlns:a16="http://schemas.microsoft.com/office/drawing/2014/main" id="{370A5911-89CF-E7F1-19A0-17DF55C6B020}"/>
              </a:ext>
            </a:extLst>
          </p:cNvPr>
          <p:cNvSpPr>
            <a:spLocks noGrp="1"/>
          </p:cNvSpPr>
          <p:nvPr>
            <p:ph idx="1"/>
          </p:nvPr>
        </p:nvSpPr>
        <p:spPr>
          <a:xfrm>
            <a:off x="8046719" y="2722729"/>
            <a:ext cx="3633747" cy="2700062"/>
          </a:xfrm>
        </p:spPr>
        <p:txBody>
          <a:bodyPr vert="horz" lIns="91440" tIns="45720" rIns="91440" bIns="45720" rtlCol="0" anchor="ctr">
            <a:normAutofit/>
          </a:bodyPr>
          <a:lstStyle/>
          <a:p>
            <a:r>
              <a:rPr lang="en-US" sz="2000" dirty="0">
                <a:latin typeface="Arial"/>
                <a:cs typeface="Arial"/>
              </a:rPr>
              <a:t>Dry &amp; cold warehouse.</a:t>
            </a:r>
          </a:p>
          <a:p>
            <a:r>
              <a:rPr lang="en-US" sz="2000" dirty="0">
                <a:latin typeface="Arial"/>
                <a:cs typeface="Arial"/>
              </a:rPr>
              <a:t>Cash transaction throughout the supply chain</a:t>
            </a:r>
          </a:p>
          <a:p>
            <a:r>
              <a:rPr lang="en-US" sz="2000" dirty="0">
                <a:latin typeface="Arial"/>
                <a:cs typeface="Arial"/>
              </a:rPr>
              <a:t>V JIT improves dealers returns on investments (ROI)</a:t>
            </a:r>
          </a:p>
          <a:p>
            <a:endParaRPr lang="en-US" sz="2000">
              <a:ea typeface="Calibri"/>
              <a:cs typeface="Calibri"/>
            </a:endParaRPr>
          </a:p>
        </p:txBody>
      </p:sp>
    </p:spTree>
    <p:extLst>
      <p:ext uri="{BB962C8B-B14F-4D97-AF65-F5344CB8AC3E}">
        <p14:creationId xmlns:p14="http://schemas.microsoft.com/office/powerpoint/2010/main" val="3701521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 name="Picture 6" descr="Plastic containers in bright colours">
            <a:extLst>
              <a:ext uri="{FF2B5EF4-FFF2-40B4-BE49-F238E27FC236}">
                <a16:creationId xmlns:a16="http://schemas.microsoft.com/office/drawing/2014/main" id="{E0952914-2055-AE0B-D758-F316F272C8B7}"/>
              </a:ext>
            </a:extLst>
          </p:cNvPr>
          <p:cNvPicPr>
            <a:picLocks noChangeAspect="1"/>
          </p:cNvPicPr>
          <p:nvPr/>
        </p:nvPicPr>
        <p:blipFill rotWithShape="1">
          <a:blip r:embed="rId2"/>
          <a:srcRect t="8889" r="6" b="6761"/>
          <a:stretch/>
        </p:blipFill>
        <p:spPr>
          <a:xfrm>
            <a:off x="1524" y="10"/>
            <a:ext cx="12188952" cy="6857990"/>
          </a:xfrm>
          <a:prstGeom prst="rect">
            <a:avLst/>
          </a:prstGeom>
        </p:spPr>
      </p:pic>
      <p:sp>
        <p:nvSpPr>
          <p:cNvPr id="12" name="Freeform: Shape 11">
            <a:extLst>
              <a:ext uri="{FF2B5EF4-FFF2-40B4-BE49-F238E27FC236}">
                <a16:creationId xmlns:a16="http://schemas.microsoft.com/office/drawing/2014/main" id="{9854DBCA-D3C3-4C19-9B2E-DFA0BE647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7853" y="0"/>
            <a:ext cx="10256294"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E1383CB6-8BE5-4911-970B-A4151A07E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16525" y="0"/>
            <a:ext cx="9958950"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42D14D1-56B7-40CD-8694-A9A48170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8673" y="-17801"/>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950A315C-978A-4A52-966E-55B2698F2A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75235" y="-17801"/>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EF58A9C0-01DA-DAF4-A90E-5456A800E227}"/>
              </a:ext>
            </a:extLst>
          </p:cNvPr>
          <p:cNvSpPr>
            <a:spLocks noGrp="1"/>
          </p:cNvSpPr>
          <p:nvPr>
            <p:ph type="title"/>
          </p:nvPr>
        </p:nvSpPr>
        <p:spPr>
          <a:xfrm>
            <a:off x="2245932" y="893763"/>
            <a:ext cx="7340048" cy="1324651"/>
          </a:xfrm>
        </p:spPr>
        <p:txBody>
          <a:bodyPr anchor="b">
            <a:normAutofit/>
          </a:bodyPr>
          <a:lstStyle/>
          <a:p>
            <a:pPr algn="ctr"/>
            <a:r>
              <a:rPr lang="en-US" sz="3600" b="1" dirty="0">
                <a:latin typeface="Helvetica"/>
                <a:cs typeface="Helvetica"/>
              </a:rPr>
              <a:t>Umbrella brand</a:t>
            </a:r>
            <a:endParaRPr lang="en-US" sz="3600" dirty="0">
              <a:latin typeface="Helvetica"/>
              <a:cs typeface="Helvetica"/>
            </a:endParaRPr>
          </a:p>
        </p:txBody>
      </p:sp>
      <p:sp>
        <p:nvSpPr>
          <p:cNvPr id="4" name="Content Placeholder 3">
            <a:extLst>
              <a:ext uri="{FF2B5EF4-FFF2-40B4-BE49-F238E27FC236}">
                <a16:creationId xmlns:a16="http://schemas.microsoft.com/office/drawing/2014/main" id="{99C5D626-5D09-C7AC-E268-BEA61AAFE10A}"/>
              </a:ext>
            </a:extLst>
          </p:cNvPr>
          <p:cNvSpPr>
            <a:spLocks noGrp="1"/>
          </p:cNvSpPr>
          <p:nvPr>
            <p:ph idx="1"/>
          </p:nvPr>
        </p:nvSpPr>
        <p:spPr>
          <a:xfrm>
            <a:off x="2245932" y="2329732"/>
            <a:ext cx="7340048" cy="3299791"/>
          </a:xfrm>
        </p:spPr>
        <p:txBody>
          <a:bodyPr vert="horz" lIns="91440" tIns="45720" rIns="91440" bIns="45720" rtlCol="0" anchor="ctr">
            <a:normAutofit/>
          </a:bodyPr>
          <a:lstStyle/>
          <a:p>
            <a:pPr algn="ctr"/>
            <a:r>
              <a:rPr lang="en-US" sz="2000" dirty="0">
                <a:ea typeface="+mn-lt"/>
                <a:cs typeface="+mn-lt"/>
              </a:rPr>
              <a:t>Common brand for most product categories Alum's sub-brands, edible oil products - Dhara, mineral water - Jal Dhara</a:t>
            </a:r>
            <a:endParaRPr lang="en-US" sz="2000">
              <a:ea typeface="Calibri" panose="020F0502020204030204"/>
              <a:cs typeface="Calibri" panose="020F0502020204030204"/>
            </a:endParaRPr>
          </a:p>
          <a:p>
            <a:pPr algn="ctr"/>
            <a:r>
              <a:rPr lang="en-US" sz="2000" dirty="0">
                <a:ea typeface="+mn-lt"/>
                <a:cs typeface="+mn-lt"/>
              </a:rPr>
              <a:t>Brand while fruit drinks - Safal</a:t>
            </a:r>
            <a:endParaRPr lang="en-US" sz="2000">
              <a:ea typeface="Calibri"/>
              <a:cs typeface="Calibri"/>
            </a:endParaRPr>
          </a:p>
        </p:txBody>
      </p:sp>
    </p:spTree>
    <p:extLst>
      <p:ext uri="{BB962C8B-B14F-4D97-AF65-F5344CB8AC3E}">
        <p14:creationId xmlns:p14="http://schemas.microsoft.com/office/powerpoint/2010/main" val="3673239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5A3CA43-21F5-D92F-C991-FB592570EE1A}"/>
              </a:ext>
            </a:extLst>
          </p:cNvPr>
          <p:cNvPicPr>
            <a:picLocks noChangeAspect="1"/>
          </p:cNvPicPr>
          <p:nvPr/>
        </p:nvPicPr>
        <p:blipFill rotWithShape="1">
          <a:blip r:embed="rId2">
            <a:duotone>
              <a:schemeClr val="bg2">
                <a:shade val="45000"/>
                <a:satMod val="135000"/>
              </a:schemeClr>
              <a:prstClr val="white"/>
            </a:duotone>
          </a:blip>
          <a:srcRect t="9092" r="9085" b="-7"/>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47ADE1-7C18-A7DE-86BB-6A8069976B55}"/>
              </a:ext>
            </a:extLst>
          </p:cNvPr>
          <p:cNvSpPr>
            <a:spLocks noGrp="1"/>
          </p:cNvSpPr>
          <p:nvPr>
            <p:ph type="title"/>
          </p:nvPr>
        </p:nvSpPr>
        <p:spPr>
          <a:xfrm>
            <a:off x="838200" y="365125"/>
            <a:ext cx="10515600" cy="1325563"/>
          </a:xfrm>
        </p:spPr>
        <p:txBody>
          <a:bodyPr>
            <a:normAutofit/>
          </a:bodyPr>
          <a:lstStyle/>
          <a:p>
            <a:r>
              <a:rPr lang="en-US" b="1">
                <a:latin typeface="Helvetica"/>
                <a:ea typeface="+mj-lt"/>
                <a:cs typeface="+mj-lt"/>
              </a:rPr>
              <a:t>Third-party service provider</a:t>
            </a:r>
          </a:p>
        </p:txBody>
      </p:sp>
      <p:graphicFrame>
        <p:nvGraphicFramePr>
          <p:cNvPr id="7" name="Content Placeholder 3">
            <a:extLst>
              <a:ext uri="{FF2B5EF4-FFF2-40B4-BE49-F238E27FC236}">
                <a16:creationId xmlns:a16="http://schemas.microsoft.com/office/drawing/2014/main" id="{44F15A86-ABD3-73CC-4C60-A94058C7C64B}"/>
              </a:ext>
            </a:extLst>
          </p:cNvPr>
          <p:cNvGraphicFramePr>
            <a:graphicFrameLocks noGrp="1"/>
          </p:cNvGraphicFramePr>
          <p:nvPr>
            <p:ph idx="1"/>
            <p:extLst>
              <p:ext uri="{D42A27DB-BD31-4B8C-83A1-F6EECF244321}">
                <p14:modId xmlns:p14="http://schemas.microsoft.com/office/powerpoint/2010/main" val="12907694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3042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06655C-BDCF-C133-B60C-30F1BDC0E0E8}"/>
              </a:ext>
            </a:extLst>
          </p:cNvPr>
          <p:cNvSpPr>
            <a:spLocks noGrp="1"/>
          </p:cNvSpPr>
          <p:nvPr>
            <p:ph type="title"/>
          </p:nvPr>
        </p:nvSpPr>
        <p:spPr>
          <a:xfrm>
            <a:off x="621792" y="1161288"/>
            <a:ext cx="3602736" cy="4526280"/>
          </a:xfrm>
        </p:spPr>
        <p:txBody>
          <a:bodyPr>
            <a:normAutofit/>
          </a:bodyPr>
          <a:lstStyle/>
          <a:p>
            <a:pPr algn="ctr"/>
            <a:r>
              <a:rPr lang="en-US" sz="4000" b="1" dirty="0">
                <a:latin typeface="Helvetica"/>
                <a:ea typeface="+mj-lt"/>
                <a:cs typeface="+mj-lt"/>
              </a:rPr>
              <a:t>STRATEGIES OF AMUL</a:t>
            </a:r>
            <a:endParaRPr lang="en-US" sz="4000" b="1" dirty="0">
              <a:latin typeface="Helvetica"/>
              <a:ea typeface="Calibri Light"/>
              <a:cs typeface="Calibri Light"/>
            </a:endParaRPr>
          </a:p>
        </p:txBody>
      </p:sp>
      <p:sp>
        <p:nvSpPr>
          <p:cNvPr id="16" name="Rectangle 15">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5A97E1CA-7F99-F9CE-C3B9-9F5E38223184}"/>
              </a:ext>
            </a:extLst>
          </p:cNvPr>
          <p:cNvGraphicFramePr>
            <a:graphicFrameLocks noGrp="1"/>
          </p:cNvGraphicFramePr>
          <p:nvPr>
            <p:ph idx="1"/>
            <p:extLst>
              <p:ext uri="{D42A27DB-BD31-4B8C-83A1-F6EECF244321}">
                <p14:modId xmlns:p14="http://schemas.microsoft.com/office/powerpoint/2010/main" val="977977294"/>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6946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C8D029-2F3B-BBD5-4CEE-CCDF3A0A42ED}"/>
              </a:ext>
            </a:extLst>
          </p:cNvPr>
          <p:cNvSpPr>
            <a:spLocks noGrp="1"/>
          </p:cNvSpPr>
          <p:nvPr>
            <p:ph type="title"/>
          </p:nvPr>
        </p:nvSpPr>
        <p:spPr>
          <a:xfrm>
            <a:off x="890338" y="640080"/>
            <a:ext cx="3734014" cy="3566160"/>
          </a:xfrm>
        </p:spPr>
        <p:txBody>
          <a:bodyPr vert="horz" lIns="91440" tIns="45720" rIns="91440" bIns="45720" rtlCol="0" anchor="b">
            <a:normAutofit/>
          </a:bodyPr>
          <a:lstStyle/>
          <a:p>
            <a:pPr algn="ctr"/>
            <a:r>
              <a:rPr lang="en-US" sz="5400"/>
              <a:t>Turnover </a:t>
            </a:r>
            <a:endParaRPr lang="en-US"/>
          </a:p>
        </p:txBody>
      </p:sp>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aph on a screen&#10;&#10;Description automatically generated">
            <a:extLst>
              <a:ext uri="{FF2B5EF4-FFF2-40B4-BE49-F238E27FC236}">
                <a16:creationId xmlns:a16="http://schemas.microsoft.com/office/drawing/2014/main" id="{239A4E8F-31BE-124B-5C8B-35611170BB3D}"/>
              </a:ext>
            </a:extLst>
          </p:cNvPr>
          <p:cNvPicPr>
            <a:picLocks noGrp="1" noChangeAspect="1"/>
          </p:cNvPicPr>
          <p:nvPr>
            <p:ph idx="1"/>
          </p:nvPr>
        </p:nvPicPr>
        <p:blipFill rotWithShape="1">
          <a:blip r:embed="rId2"/>
          <a:srcRect l="17589" r="718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25325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mul Gives You Chance To Start Business; Earn Rs 5 to Rs 10 Lakh Every ...">
            <a:extLst>
              <a:ext uri="{FF2B5EF4-FFF2-40B4-BE49-F238E27FC236}">
                <a16:creationId xmlns:a16="http://schemas.microsoft.com/office/drawing/2014/main" id="{3E11089D-56C7-4435-D090-48DBE766863B}"/>
              </a:ext>
            </a:extLst>
          </p:cNvPr>
          <p:cNvPicPr>
            <a:picLocks noChangeAspect="1"/>
          </p:cNvPicPr>
          <p:nvPr/>
        </p:nvPicPr>
        <p:blipFill rotWithShape="1">
          <a:blip r:embed="rId2"/>
          <a:srcRect l="3396" r="12475"/>
          <a:stretch/>
        </p:blipFill>
        <p:spPr>
          <a:xfrm>
            <a:off x="20" y="431"/>
            <a:ext cx="9092307" cy="6408311"/>
          </a:xfrm>
          <a:prstGeom prst="rect">
            <a:avLst/>
          </a:prstGeom>
        </p:spPr>
      </p:pic>
      <p:sp>
        <p:nvSpPr>
          <p:cNvPr id="2" name="Title 1">
            <a:extLst>
              <a:ext uri="{FF2B5EF4-FFF2-40B4-BE49-F238E27FC236}">
                <a16:creationId xmlns:a16="http://schemas.microsoft.com/office/drawing/2014/main" id="{B48B3A9B-608D-CFDA-FEA2-C279375BD3ED}"/>
              </a:ext>
            </a:extLst>
          </p:cNvPr>
          <p:cNvSpPr>
            <a:spLocks noGrp="1"/>
          </p:cNvSpPr>
          <p:nvPr>
            <p:ph type="title" idx="4294967295"/>
          </p:nvPr>
        </p:nvSpPr>
        <p:spPr>
          <a:xfrm>
            <a:off x="8889471" y="518055"/>
            <a:ext cx="3090862" cy="1655762"/>
          </a:xfrm>
        </p:spPr>
        <p:txBody>
          <a:bodyPr vert="horz" lIns="91440" tIns="45720" rIns="91440" bIns="45720" rtlCol="0" anchor="ctr">
            <a:normAutofit/>
          </a:bodyPr>
          <a:lstStyle/>
          <a:p>
            <a:pPr algn="ctr"/>
            <a:r>
              <a:rPr lang="en-US" sz="5400" b="1" dirty="0">
                <a:latin typeface="Helvetica"/>
                <a:ea typeface="Calibri Light"/>
                <a:cs typeface="Calibri Light"/>
              </a:rPr>
              <a:t>Vision </a:t>
            </a:r>
            <a:endParaRPr lang="en-US" sz="5400" b="1">
              <a:latin typeface="Helvetica"/>
              <a:cs typeface="Calibri Light"/>
            </a:endParaRPr>
          </a:p>
        </p:txBody>
      </p:sp>
      <p:sp>
        <p:nvSpPr>
          <p:cNvPr id="3" name="Content Placeholder 2">
            <a:extLst>
              <a:ext uri="{FF2B5EF4-FFF2-40B4-BE49-F238E27FC236}">
                <a16:creationId xmlns:a16="http://schemas.microsoft.com/office/drawing/2014/main" id="{E301EDE4-95A9-698E-2D40-D8CA20F2A722}"/>
              </a:ext>
            </a:extLst>
          </p:cNvPr>
          <p:cNvSpPr>
            <a:spLocks noGrp="1"/>
          </p:cNvSpPr>
          <p:nvPr>
            <p:ph idx="4294967295"/>
          </p:nvPr>
        </p:nvSpPr>
        <p:spPr>
          <a:xfrm>
            <a:off x="9093553" y="2178050"/>
            <a:ext cx="2943225" cy="3540125"/>
          </a:xfrm>
        </p:spPr>
        <p:txBody>
          <a:bodyPr vert="horz" lIns="91440" tIns="45720" rIns="91440" bIns="45720" rtlCol="0" anchor="t">
            <a:normAutofit/>
          </a:bodyPr>
          <a:lstStyle/>
          <a:p>
            <a:pPr marL="0" indent="0">
              <a:buNone/>
            </a:pPr>
            <a:r>
              <a:rPr lang="en-US" sz="2000" b="1" dirty="0">
                <a:latin typeface="Helvetica"/>
                <a:ea typeface="+mn-lt"/>
                <a:cs typeface="+mn-lt"/>
              </a:rPr>
              <a:t>“Amul's vision is to provide more and more satisfaction to the farmers, their customers, employees and distributors.</a:t>
            </a:r>
            <a:endParaRPr lang="en-US" sz="2000" b="1">
              <a:latin typeface="Helvetica"/>
              <a:ea typeface="Calibri"/>
              <a:cs typeface="Calibri"/>
            </a:endParaRPr>
          </a:p>
        </p:txBody>
      </p:sp>
    </p:spTree>
    <p:extLst>
      <p:ext uri="{BB962C8B-B14F-4D97-AF65-F5344CB8AC3E}">
        <p14:creationId xmlns:p14="http://schemas.microsoft.com/office/powerpoint/2010/main" val="1532231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DC8A7-6581-0A3B-D81A-6D6FBA369DBF}"/>
              </a:ext>
            </a:extLst>
          </p:cNvPr>
          <p:cNvSpPr>
            <a:spLocks noGrp="1"/>
          </p:cNvSpPr>
          <p:nvPr>
            <p:ph type="title"/>
          </p:nvPr>
        </p:nvSpPr>
        <p:spPr>
          <a:xfrm>
            <a:off x="5868557" y="1138036"/>
            <a:ext cx="5444382" cy="1402470"/>
          </a:xfrm>
        </p:spPr>
        <p:txBody>
          <a:bodyPr anchor="t">
            <a:normAutofit/>
          </a:bodyPr>
          <a:lstStyle/>
          <a:p>
            <a:r>
              <a:rPr lang="en-US" sz="3200">
                <a:cs typeface="Calibri Light"/>
              </a:rPr>
              <a:t>Further improvement in AMUL</a:t>
            </a:r>
            <a:endParaRPr lang="en-US" sz="3200"/>
          </a:p>
        </p:txBody>
      </p:sp>
      <p:pic>
        <p:nvPicPr>
          <p:cNvPr id="13" name="Picture 12" descr="Sphere of mesh and nodes">
            <a:extLst>
              <a:ext uri="{FF2B5EF4-FFF2-40B4-BE49-F238E27FC236}">
                <a16:creationId xmlns:a16="http://schemas.microsoft.com/office/drawing/2014/main" id="{DA1F3DB6-1ED3-08A4-B7AE-BAE6DBB3123A}"/>
              </a:ext>
            </a:extLst>
          </p:cNvPr>
          <p:cNvPicPr>
            <a:picLocks noChangeAspect="1"/>
          </p:cNvPicPr>
          <p:nvPr/>
        </p:nvPicPr>
        <p:blipFill rotWithShape="1">
          <a:blip r:embed="rId2"/>
          <a:srcRect l="36694" r="6974" b="4"/>
          <a:stretch/>
        </p:blipFill>
        <p:spPr>
          <a:xfrm>
            <a:off x="-1" y="10"/>
            <a:ext cx="5151179" cy="6857990"/>
          </a:xfrm>
          <a:prstGeom prst="rect">
            <a:avLst/>
          </a:prstGeom>
        </p:spPr>
      </p:pic>
      <p:cxnSp>
        <p:nvCxnSpPr>
          <p:cNvPr id="17" name="Straight Connector 16">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6E20200-8262-CA4A-AD31-C370E96A25E9}"/>
              </a:ext>
            </a:extLst>
          </p:cNvPr>
          <p:cNvSpPr>
            <a:spLocks noGrp="1"/>
          </p:cNvSpPr>
          <p:nvPr>
            <p:ph idx="1"/>
          </p:nvPr>
        </p:nvSpPr>
        <p:spPr>
          <a:xfrm>
            <a:off x="5868557" y="2551176"/>
            <a:ext cx="5444382" cy="3591207"/>
          </a:xfrm>
        </p:spPr>
        <p:txBody>
          <a:bodyPr vert="horz" lIns="91440" tIns="45720" rIns="91440" bIns="45720" rtlCol="0" anchor="t">
            <a:normAutofit/>
          </a:bodyPr>
          <a:lstStyle/>
          <a:p>
            <a:pPr marL="514350" indent="-514350">
              <a:buAutoNum type="arabicPeriod"/>
            </a:pPr>
            <a:r>
              <a:rPr lang="en-US" sz="1800" dirty="0">
                <a:ea typeface="+mn-lt"/>
                <a:cs typeface="+mn-lt"/>
              </a:rPr>
              <a:t>Amul can venture out on new products like Toned milk, Condensed milk that can be used for sweets, Baby food products, </a:t>
            </a:r>
            <a:endParaRPr lang="en-US" sz="1800" dirty="0">
              <a:cs typeface="Calibri"/>
            </a:endParaRPr>
          </a:p>
          <a:p>
            <a:pPr marL="514350" indent="-514350">
              <a:buAutoNum type="arabicPeriod"/>
            </a:pPr>
            <a:r>
              <a:rPr lang="en-US" sz="1800" dirty="0">
                <a:ea typeface="+mn-lt"/>
                <a:cs typeface="+mn-lt"/>
              </a:rPr>
              <a:t>There are certain product like Amul </a:t>
            </a:r>
            <a:r>
              <a:rPr lang="en-US" sz="1800" err="1">
                <a:ea typeface="+mn-lt"/>
                <a:cs typeface="+mn-lt"/>
              </a:rPr>
              <a:t>basundi</a:t>
            </a:r>
            <a:r>
              <a:rPr lang="en-US" sz="1800" dirty="0">
                <a:ea typeface="+mn-lt"/>
                <a:cs typeface="+mn-lt"/>
              </a:rPr>
              <a:t>, </a:t>
            </a:r>
            <a:r>
              <a:rPr lang="en-US" sz="1800" err="1">
                <a:ea typeface="+mn-lt"/>
                <a:cs typeface="+mn-lt"/>
              </a:rPr>
              <a:t>gulab</a:t>
            </a:r>
            <a:r>
              <a:rPr lang="en-US" sz="1800" dirty="0">
                <a:ea typeface="+mn-lt"/>
                <a:cs typeface="+mn-lt"/>
              </a:rPr>
              <a:t> </a:t>
            </a:r>
            <a:r>
              <a:rPr lang="en-US" sz="1800" err="1">
                <a:ea typeface="+mn-lt"/>
                <a:cs typeface="+mn-lt"/>
              </a:rPr>
              <a:t>jamoon</a:t>
            </a:r>
            <a:r>
              <a:rPr lang="en-US" sz="1800" dirty="0">
                <a:ea typeface="+mn-lt"/>
                <a:cs typeface="+mn-lt"/>
              </a:rPr>
              <a:t>, </a:t>
            </a:r>
            <a:r>
              <a:rPr lang="en-US" sz="1800" err="1">
                <a:ea typeface="+mn-lt"/>
                <a:cs typeface="+mn-lt"/>
              </a:rPr>
              <a:t>choclates</a:t>
            </a:r>
            <a:r>
              <a:rPr lang="en-US" sz="1800" dirty="0">
                <a:ea typeface="+mn-lt"/>
                <a:cs typeface="+mn-lt"/>
              </a:rPr>
              <a:t> </a:t>
            </a:r>
            <a:r>
              <a:rPr lang="en-US" sz="1800" err="1">
                <a:ea typeface="+mn-lt"/>
                <a:cs typeface="+mn-lt"/>
              </a:rPr>
              <a:t>etc</a:t>
            </a:r>
            <a:r>
              <a:rPr lang="en-US" sz="1800" dirty="0">
                <a:ea typeface="+mn-lt"/>
                <a:cs typeface="+mn-lt"/>
              </a:rPr>
              <a:t> which are not as popular as Amul ice cream. Amul must try to understand the cause of this through thorough market research and work on improving these products.</a:t>
            </a:r>
          </a:p>
          <a:p>
            <a:pPr marL="514350" indent="-514350">
              <a:buAutoNum type="arabicPeriod"/>
            </a:pPr>
            <a:r>
              <a:rPr lang="en-US" sz="1800" dirty="0">
                <a:ea typeface="+mn-lt"/>
                <a:cs typeface="+mn-lt"/>
              </a:rPr>
              <a:t>Though Amul's hoardings are a huge success, it can penetrate even better in the rural areas by advertising through the media viz cable channels and newspapers. Sponsoring shows in TV, sports events can be of great help.</a:t>
            </a:r>
            <a:endParaRPr lang="en-US" sz="1800" dirty="0">
              <a:cs typeface="Calibri" panose="020F0502020204030204"/>
            </a:endParaRPr>
          </a:p>
        </p:txBody>
      </p:sp>
    </p:spTree>
    <p:extLst>
      <p:ext uri="{BB962C8B-B14F-4D97-AF65-F5344CB8AC3E}">
        <p14:creationId xmlns:p14="http://schemas.microsoft.com/office/powerpoint/2010/main" val="1389367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12183-4705-88D1-1167-14BD43828B21}"/>
              </a:ext>
            </a:extLst>
          </p:cNvPr>
          <p:cNvSpPr>
            <a:spLocks noGrp="1"/>
          </p:cNvSpPr>
          <p:nvPr>
            <p:ph type="title"/>
          </p:nvPr>
        </p:nvSpPr>
        <p:spPr>
          <a:xfrm>
            <a:off x="5868557" y="1138036"/>
            <a:ext cx="5444382" cy="1402470"/>
          </a:xfrm>
        </p:spPr>
        <p:txBody>
          <a:bodyPr anchor="t">
            <a:normAutofit/>
          </a:bodyPr>
          <a:lstStyle/>
          <a:p>
            <a:r>
              <a:rPr lang="en-US" sz="3200">
                <a:cs typeface="Calibri Light"/>
              </a:rPr>
              <a:t>References </a:t>
            </a:r>
            <a:endParaRPr lang="en-US" sz="3200"/>
          </a:p>
        </p:txBody>
      </p:sp>
      <p:pic>
        <p:nvPicPr>
          <p:cNvPr id="5" name="Picture 4">
            <a:extLst>
              <a:ext uri="{FF2B5EF4-FFF2-40B4-BE49-F238E27FC236}">
                <a16:creationId xmlns:a16="http://schemas.microsoft.com/office/drawing/2014/main" id="{F7A1250A-6EA0-AD45-AB71-9B372812D985}"/>
              </a:ext>
            </a:extLst>
          </p:cNvPr>
          <p:cNvPicPr>
            <a:picLocks noChangeAspect="1"/>
          </p:cNvPicPr>
          <p:nvPr/>
        </p:nvPicPr>
        <p:blipFill rotWithShape="1">
          <a:blip r:embed="rId2"/>
          <a:srcRect l="28056" r="21880" b="-3"/>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47131C8-3184-F597-F3AB-24074AF96311}"/>
              </a:ext>
            </a:extLst>
          </p:cNvPr>
          <p:cNvSpPr>
            <a:spLocks noGrp="1"/>
          </p:cNvSpPr>
          <p:nvPr>
            <p:ph idx="1"/>
          </p:nvPr>
        </p:nvSpPr>
        <p:spPr>
          <a:xfrm>
            <a:off x="5614557" y="1838565"/>
            <a:ext cx="5952381" cy="4875317"/>
          </a:xfrm>
        </p:spPr>
        <p:txBody>
          <a:bodyPr vert="horz" lIns="91440" tIns="45720" rIns="91440" bIns="45720" rtlCol="0" anchor="t">
            <a:normAutofit/>
          </a:bodyPr>
          <a:lstStyle/>
          <a:p>
            <a:r>
              <a:rPr lang="en-US" sz="1600" dirty="0">
                <a:solidFill>
                  <a:srgbClr val="0000FF"/>
                </a:solidFill>
                <a:latin typeface="Arial"/>
                <a:ea typeface="+mn-lt"/>
                <a:cs typeface="Arial"/>
                <a:hlinkClick r:id="rId3"/>
              </a:rPr>
              <a:t>http://www.socialsamosa.com/2014/10/amul-customer-complaint-facebook/</a:t>
            </a:r>
            <a:r>
              <a:rPr lang="en-US" sz="1600" dirty="0">
                <a:solidFill>
                  <a:srgbClr val="0000FF"/>
                </a:solidFill>
                <a:latin typeface="Arial"/>
                <a:ea typeface="+mn-lt"/>
                <a:cs typeface="Arial"/>
              </a:rPr>
              <a:t> </a:t>
            </a:r>
            <a:endParaRPr lang="en-US" sz="1600">
              <a:ea typeface="+mn-lt"/>
              <a:cs typeface="+mn-lt"/>
            </a:endParaRPr>
          </a:p>
          <a:p>
            <a:r>
              <a:rPr lang="en-US" sz="1600" dirty="0">
                <a:solidFill>
                  <a:srgbClr val="0000FF"/>
                </a:solidFill>
                <a:latin typeface="Arial"/>
                <a:ea typeface="+mn-lt"/>
                <a:cs typeface="Arial"/>
                <a:hlinkClick r:id="rId4"/>
              </a:rPr>
              <a:t>https</a:t>
            </a:r>
            <a:r>
              <a:rPr lang="en-US" sz="1600" dirty="0">
                <a:solidFill>
                  <a:srgbClr val="0000FF"/>
                </a:solidFill>
                <a:latin typeface="Arial"/>
                <a:ea typeface="+mn-lt"/>
                <a:cs typeface="Arial"/>
                <a:hlinkClick r:id="rId4">
                  <a:extLst>
                    <a:ext uri="{A12FA001-AC4F-418D-AE19-62706E023703}">
                      <ahyp:hlinkClr xmlns:ahyp="http://schemas.microsoft.com/office/drawing/2018/hyperlinkcolor" val="tx"/>
                    </a:ext>
                  </a:extLst>
                </a:hlinkClick>
              </a:rPr>
              <a:t>://viden.io/knowledge/the-case-study-of-amul</a:t>
            </a:r>
            <a:r>
              <a:rPr lang="en-US" sz="1600" dirty="0">
                <a:solidFill>
                  <a:srgbClr val="0000FF"/>
                </a:solidFill>
                <a:latin typeface="Arial"/>
                <a:ea typeface="+mn-lt"/>
                <a:cs typeface="Arial"/>
              </a:rPr>
              <a:t> </a:t>
            </a:r>
            <a:endParaRPr lang="en-US" sz="1600" dirty="0">
              <a:cs typeface="Calibri"/>
            </a:endParaRPr>
          </a:p>
          <a:p>
            <a:r>
              <a:rPr lang="en-US" sz="1600" dirty="0">
                <a:solidFill>
                  <a:srgbClr val="0000FF"/>
                </a:solidFill>
                <a:latin typeface="Arial"/>
                <a:ea typeface="+mn-lt"/>
                <a:cs typeface="Arial"/>
                <a:hlinkClick r:id="rId5"/>
              </a:rPr>
              <a:t>www.marketing91.com</a:t>
            </a:r>
            <a:r>
              <a:rPr lang="en-US" sz="1600" dirty="0">
                <a:solidFill>
                  <a:srgbClr val="0000FF"/>
                </a:solidFill>
                <a:latin typeface="Arial"/>
                <a:ea typeface="+mn-lt"/>
                <a:cs typeface="Arial"/>
              </a:rPr>
              <a:t> </a:t>
            </a:r>
            <a:endParaRPr lang="en-US" sz="1600" dirty="0">
              <a:cs typeface="Calibri"/>
            </a:endParaRPr>
          </a:p>
          <a:p>
            <a:r>
              <a:rPr lang="en-US" sz="1600" dirty="0">
                <a:solidFill>
                  <a:srgbClr val="0000FF"/>
                </a:solidFill>
                <a:latin typeface="Arial"/>
                <a:ea typeface="+mn-lt"/>
                <a:cs typeface="Arial"/>
                <a:hlinkClick r:id="rId6">
                  <a:extLst>
                    <a:ext uri="{A12FA001-AC4F-418D-AE19-62706E023703}">
                      <ahyp:hlinkClr xmlns:ahyp="http://schemas.microsoft.com/office/drawing/2018/hyperlinkcolor" val="tx"/>
                    </a:ext>
                  </a:extLst>
                </a:hlinkClick>
              </a:rPr>
              <a:t>www.amul.com</a:t>
            </a:r>
            <a:r>
              <a:rPr lang="en-US" sz="1600" dirty="0">
                <a:solidFill>
                  <a:srgbClr val="0000FF"/>
                </a:solidFill>
                <a:latin typeface="Arial"/>
                <a:ea typeface="+mn-lt"/>
                <a:cs typeface="Arial"/>
              </a:rPr>
              <a:t> </a:t>
            </a:r>
            <a:endParaRPr lang="en-US" sz="1600" dirty="0">
              <a:cs typeface="Calibri"/>
            </a:endParaRPr>
          </a:p>
          <a:p>
            <a:r>
              <a:rPr lang="en-US" sz="1600" dirty="0">
                <a:solidFill>
                  <a:srgbClr val="0000FF"/>
                </a:solidFill>
                <a:latin typeface="Arial"/>
                <a:ea typeface="+mn-lt"/>
                <a:cs typeface="Arial"/>
                <a:hlinkClick r:id="rId7"/>
              </a:rPr>
              <a:t>www.papers.ssrn.com</a:t>
            </a:r>
            <a:r>
              <a:rPr lang="en-US" sz="1600" dirty="0">
                <a:solidFill>
                  <a:srgbClr val="0000FF"/>
                </a:solidFill>
                <a:latin typeface="Arial"/>
                <a:ea typeface="+mn-lt"/>
                <a:cs typeface="Arial"/>
              </a:rPr>
              <a:t> </a:t>
            </a:r>
            <a:endParaRPr lang="en-US" sz="1600" dirty="0">
              <a:cs typeface="Calibri"/>
            </a:endParaRPr>
          </a:p>
          <a:p>
            <a:r>
              <a:rPr lang="en-US" sz="1600" dirty="0">
                <a:solidFill>
                  <a:srgbClr val="0000FF"/>
                </a:solidFill>
                <a:latin typeface="Arial"/>
                <a:ea typeface="+mn-lt"/>
                <a:cs typeface="Arial"/>
                <a:hlinkClick r:id="rId8"/>
              </a:rPr>
              <a:t>www.bigbasket.com</a:t>
            </a:r>
            <a:r>
              <a:rPr lang="en-US" sz="1600" dirty="0">
                <a:solidFill>
                  <a:srgbClr val="0000FF"/>
                </a:solidFill>
                <a:latin typeface="Arial"/>
                <a:ea typeface="+mn-lt"/>
                <a:cs typeface="Arial"/>
              </a:rPr>
              <a:t> </a:t>
            </a:r>
            <a:endParaRPr lang="en-US" sz="1600" dirty="0">
              <a:cs typeface="Calibri"/>
            </a:endParaRPr>
          </a:p>
          <a:p>
            <a:r>
              <a:rPr lang="en-US" sz="1600" dirty="0">
                <a:solidFill>
                  <a:srgbClr val="0000FF"/>
                </a:solidFill>
                <a:latin typeface="Arial"/>
                <a:ea typeface="+mn-lt"/>
                <a:cs typeface="Arial"/>
                <a:hlinkClick r:id="rId9"/>
              </a:rPr>
              <a:t>https://www.marketing91.com/marketing-strategy-amul/</a:t>
            </a:r>
            <a:r>
              <a:rPr lang="en-US" sz="1600" dirty="0">
                <a:solidFill>
                  <a:srgbClr val="0000FF"/>
                </a:solidFill>
                <a:latin typeface="Arial"/>
                <a:ea typeface="+mn-lt"/>
                <a:cs typeface="Arial"/>
              </a:rPr>
              <a:t> </a:t>
            </a:r>
            <a:endParaRPr lang="en-US" sz="1600" dirty="0">
              <a:cs typeface="Calibri"/>
            </a:endParaRPr>
          </a:p>
          <a:p>
            <a:r>
              <a:rPr lang="en-US" sz="1600" dirty="0">
                <a:solidFill>
                  <a:srgbClr val="0000FF"/>
                </a:solidFill>
                <a:latin typeface="Arial"/>
                <a:ea typeface="+mn-lt"/>
                <a:cs typeface="Arial"/>
                <a:hlinkClick r:id="rId10"/>
              </a:rPr>
              <a:t>https://www.marketing91.com/swot-analysis-amul/</a:t>
            </a:r>
            <a:r>
              <a:rPr lang="en-US" sz="1600" dirty="0">
                <a:solidFill>
                  <a:srgbClr val="0000FF"/>
                </a:solidFill>
                <a:latin typeface="Arial"/>
                <a:ea typeface="+mn-lt"/>
                <a:cs typeface="Arial"/>
              </a:rPr>
              <a:t> </a:t>
            </a:r>
            <a:endParaRPr lang="en-US" sz="1600" dirty="0">
              <a:cs typeface="Calibri"/>
            </a:endParaRPr>
          </a:p>
          <a:p>
            <a:r>
              <a:rPr lang="en-US" sz="1600" dirty="0">
                <a:solidFill>
                  <a:srgbClr val="0000FF"/>
                </a:solidFill>
                <a:latin typeface="Arial"/>
                <a:ea typeface="+mn-lt"/>
                <a:cs typeface="Arial"/>
                <a:hlinkClick r:id="rId11"/>
              </a:rPr>
              <a:t>https://brandyuva.in/2018/11/marketing-strategies-of-amul.html</a:t>
            </a:r>
            <a:r>
              <a:rPr lang="en-US" sz="1600" dirty="0">
                <a:solidFill>
                  <a:srgbClr val="0000FF"/>
                </a:solidFill>
                <a:latin typeface="Arial"/>
                <a:ea typeface="+mn-lt"/>
                <a:cs typeface="Arial"/>
              </a:rPr>
              <a:t> </a:t>
            </a:r>
            <a:endParaRPr lang="en-US" sz="1600" dirty="0">
              <a:cs typeface="Calibri"/>
            </a:endParaRPr>
          </a:p>
          <a:p>
            <a:r>
              <a:rPr lang="en-US" sz="1600" dirty="0">
                <a:solidFill>
                  <a:srgbClr val="0000FF"/>
                </a:solidFill>
                <a:latin typeface="Arial"/>
                <a:ea typeface="+mn-lt"/>
                <a:cs typeface="Arial"/>
                <a:hlinkClick r:id="rId12"/>
              </a:rPr>
              <a:t>https://www.slideshare.net/rajkumardt/amul-pptpotx</a:t>
            </a:r>
            <a:r>
              <a:rPr lang="en-US" sz="1600" dirty="0">
                <a:solidFill>
                  <a:srgbClr val="0000FF"/>
                </a:solidFill>
                <a:latin typeface="Arial"/>
                <a:ea typeface="+mn-lt"/>
                <a:cs typeface="Arial"/>
              </a:rPr>
              <a:t> </a:t>
            </a:r>
            <a:endParaRPr lang="en-US" sz="1600" dirty="0">
              <a:cs typeface="Calibri"/>
            </a:endParaRPr>
          </a:p>
          <a:p>
            <a:r>
              <a:rPr lang="en-US" sz="1600" dirty="0">
                <a:solidFill>
                  <a:srgbClr val="0000FF"/>
                </a:solidFill>
                <a:latin typeface="Arial"/>
                <a:ea typeface="+mn-lt"/>
                <a:cs typeface="Arial"/>
                <a:hlinkClick r:id="rId13"/>
              </a:rPr>
              <a:t>https://www.slideshare.net/kaverinanda/amul-rural-marketing</a:t>
            </a:r>
            <a:r>
              <a:rPr lang="en-US" sz="1600" dirty="0">
                <a:solidFill>
                  <a:srgbClr val="0000FF"/>
                </a:solidFill>
                <a:latin typeface="Arial"/>
                <a:ea typeface="+mn-lt"/>
                <a:cs typeface="Arial"/>
              </a:rPr>
              <a:t> </a:t>
            </a:r>
            <a:endParaRPr lang="en-US" sz="1600" dirty="0">
              <a:cs typeface="Calibri"/>
            </a:endParaRPr>
          </a:p>
          <a:p>
            <a:r>
              <a:rPr lang="en-US" sz="1600" dirty="0">
                <a:solidFill>
                  <a:srgbClr val="0000FF"/>
                </a:solidFill>
                <a:latin typeface="Arial"/>
                <a:ea typeface="+mn-lt"/>
                <a:cs typeface="Arial"/>
                <a:hlinkClick r:id="rId14"/>
              </a:rPr>
              <a:t>https://www.mbaskool.com/pestle-analysis/companies/17971-amul.html</a:t>
            </a:r>
            <a:r>
              <a:rPr lang="en-US" sz="1600" dirty="0">
                <a:solidFill>
                  <a:srgbClr val="0000FF"/>
                </a:solidFill>
                <a:latin typeface="Arial"/>
                <a:ea typeface="+mn-lt"/>
                <a:cs typeface="Arial"/>
              </a:rPr>
              <a:t> </a:t>
            </a:r>
            <a:endParaRPr lang="en-US" dirty="0"/>
          </a:p>
          <a:p>
            <a:endParaRPr lang="en-US" sz="1600" dirty="0">
              <a:cs typeface="Calibri"/>
            </a:endParaRPr>
          </a:p>
        </p:txBody>
      </p:sp>
    </p:spTree>
    <p:extLst>
      <p:ext uri="{BB962C8B-B14F-4D97-AF65-F5344CB8AC3E}">
        <p14:creationId xmlns:p14="http://schemas.microsoft.com/office/powerpoint/2010/main" val="831316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0" name="Oval 29">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0" name="Straight Connector 39">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descr="A cartoon of men on swings&#10;&#10;Description automatically generated">
            <a:extLst>
              <a:ext uri="{FF2B5EF4-FFF2-40B4-BE49-F238E27FC236}">
                <a16:creationId xmlns:a16="http://schemas.microsoft.com/office/drawing/2014/main" id="{9062D6B5-839B-670C-FD36-68A26A8111C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0" t="17578" r="-20" b="260"/>
          <a:stretch/>
        </p:blipFill>
        <p:spPr>
          <a:xfrm>
            <a:off x="671096" y="78"/>
            <a:ext cx="10851219" cy="4457715"/>
          </a:xfrm>
          <a:prstGeom prst="rect">
            <a:avLst/>
          </a:prstGeom>
        </p:spPr>
      </p:pic>
      <p:grpSp>
        <p:nvGrpSpPr>
          <p:cNvPr id="45" name="Group 44">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46" name="Straight Connector 45">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1" name="Rectangle 5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4" name="Straight Connector 5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6EBC8A3-16D7-81FC-D398-F80207F9CD80}"/>
              </a:ext>
            </a:extLst>
          </p:cNvPr>
          <p:cNvSpPr>
            <a:spLocks noGrp="1"/>
          </p:cNvSpPr>
          <p:nvPr>
            <p:ph type="title"/>
          </p:nvPr>
        </p:nvSpPr>
        <p:spPr>
          <a:xfrm>
            <a:off x="412214" y="4504970"/>
            <a:ext cx="4569060" cy="2129586"/>
          </a:xfrm>
          <a:noFill/>
        </p:spPr>
        <p:txBody>
          <a:bodyPr vert="horz" lIns="91440" tIns="45720" rIns="91440" bIns="45720" rtlCol="0" anchor="ctr">
            <a:normAutofit/>
          </a:bodyPr>
          <a:lstStyle/>
          <a:p>
            <a:r>
              <a:rPr lang="en-US" sz="4800" b="1" dirty="0">
                <a:solidFill>
                  <a:schemeClr val="bg1"/>
                </a:solidFill>
                <a:latin typeface="Helvetica"/>
                <a:ea typeface="Calibri Light"/>
                <a:cs typeface="Calibri Light"/>
              </a:rPr>
              <a:t>Mission </a:t>
            </a:r>
            <a:endParaRPr lang="en-US" sz="4800" b="1">
              <a:solidFill>
                <a:schemeClr val="bg1"/>
              </a:solidFill>
              <a:latin typeface="Helvetica"/>
              <a:cs typeface="Helvetica"/>
            </a:endParaRPr>
          </a:p>
        </p:txBody>
      </p:sp>
      <p:sp>
        <p:nvSpPr>
          <p:cNvPr id="3" name="Content Placeholder 2">
            <a:extLst>
              <a:ext uri="{FF2B5EF4-FFF2-40B4-BE49-F238E27FC236}">
                <a16:creationId xmlns:a16="http://schemas.microsoft.com/office/drawing/2014/main" id="{69C19CB9-552D-736B-3FFC-A6A35D50FE13}"/>
              </a:ext>
            </a:extLst>
          </p:cNvPr>
          <p:cNvSpPr>
            <a:spLocks noGrp="1"/>
          </p:cNvSpPr>
          <p:nvPr>
            <p:ph idx="1"/>
          </p:nvPr>
        </p:nvSpPr>
        <p:spPr>
          <a:xfrm>
            <a:off x="4505358" y="4561421"/>
            <a:ext cx="7028771" cy="2136654"/>
          </a:xfrm>
          <a:noFill/>
        </p:spPr>
        <p:txBody>
          <a:bodyPr vert="horz" lIns="91440" tIns="45720" rIns="91440" bIns="45720" rtlCol="0" anchor="ctr">
            <a:normAutofit/>
          </a:bodyPr>
          <a:lstStyle/>
          <a:p>
            <a:pPr marL="0" indent="0">
              <a:buNone/>
            </a:pPr>
            <a:r>
              <a:rPr lang="en-US" sz="2400" b="1" dirty="0">
                <a:solidFill>
                  <a:schemeClr val="bg1"/>
                </a:solidFill>
                <a:latin typeface="Helvetica"/>
                <a:ea typeface="+mn-lt"/>
                <a:cs typeface="+mn-lt"/>
              </a:rPr>
              <a:t>"To satisfy the taste and nutritional requirements of the customers of the world and committed to offering quality products that provide the best value for money"</a:t>
            </a:r>
          </a:p>
        </p:txBody>
      </p:sp>
    </p:spTree>
    <p:extLst>
      <p:ext uri="{BB962C8B-B14F-4D97-AF65-F5344CB8AC3E}">
        <p14:creationId xmlns:p14="http://schemas.microsoft.com/office/powerpoint/2010/main" val="378304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51A4A02-5BA1-A651-CBC8-7131AE69C5E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3589" r="-1" b="20079"/>
          <a:stretch/>
        </p:blipFill>
        <p:spPr>
          <a:xfrm>
            <a:off x="-1" y="10"/>
            <a:ext cx="12228129" cy="4666928"/>
          </a:xfrm>
          <a:prstGeom prst="rect">
            <a:avLst/>
          </a:prstGeom>
        </p:spPr>
      </p:pic>
      <p:grpSp>
        <p:nvGrpSpPr>
          <p:cNvPr id="27" name="Group 26">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28" name="Freeform: Shape 27">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31" name="Freeform: Shape 30">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3C0A9238-4789-8743-94B9-3D0EB156F5E6}"/>
              </a:ext>
            </a:extLst>
          </p:cNvPr>
          <p:cNvSpPr>
            <a:spLocks noGrp="1"/>
          </p:cNvSpPr>
          <p:nvPr>
            <p:ph type="title"/>
          </p:nvPr>
        </p:nvSpPr>
        <p:spPr>
          <a:xfrm>
            <a:off x="804672" y="4551037"/>
            <a:ext cx="5021782" cy="1509931"/>
          </a:xfrm>
        </p:spPr>
        <p:txBody>
          <a:bodyPr>
            <a:normAutofit/>
          </a:bodyPr>
          <a:lstStyle/>
          <a:p>
            <a:r>
              <a:rPr lang="en-US" sz="5400" b="1" dirty="0">
                <a:solidFill>
                  <a:schemeClr val="tx2"/>
                </a:solidFill>
                <a:latin typeface="Helvetica"/>
                <a:cs typeface="Helvetica"/>
              </a:rPr>
              <a:t>Values</a:t>
            </a:r>
            <a:endParaRPr lang="en-US" sz="5400" b="1">
              <a:solidFill>
                <a:schemeClr val="tx2"/>
              </a:solidFill>
              <a:latin typeface="Helvetica"/>
              <a:cs typeface="Calibri Light"/>
            </a:endParaRPr>
          </a:p>
        </p:txBody>
      </p:sp>
      <p:sp>
        <p:nvSpPr>
          <p:cNvPr id="3" name="Content Placeholder 2">
            <a:extLst>
              <a:ext uri="{FF2B5EF4-FFF2-40B4-BE49-F238E27FC236}">
                <a16:creationId xmlns:a16="http://schemas.microsoft.com/office/drawing/2014/main" id="{FE05F384-55CA-6BD6-E6E3-AE6A27CE3DE1}"/>
              </a:ext>
            </a:extLst>
          </p:cNvPr>
          <p:cNvSpPr>
            <a:spLocks noGrp="1"/>
          </p:cNvSpPr>
          <p:nvPr>
            <p:ph idx="1"/>
          </p:nvPr>
        </p:nvSpPr>
        <p:spPr>
          <a:xfrm>
            <a:off x="6456136" y="4282927"/>
            <a:ext cx="4926411" cy="2130823"/>
          </a:xfrm>
        </p:spPr>
        <p:txBody>
          <a:bodyPr vert="horz" lIns="91440" tIns="45720" rIns="91440" bIns="45720" rtlCol="0" anchor="ctr">
            <a:noAutofit/>
          </a:bodyPr>
          <a:lstStyle/>
          <a:p>
            <a:pPr marL="0" indent="0">
              <a:buNone/>
            </a:pPr>
            <a:endParaRPr lang="en-US" sz="1800" dirty="0">
              <a:solidFill>
                <a:schemeClr val="tx2"/>
              </a:solidFill>
              <a:latin typeface="Helvetica"/>
              <a:cs typeface="Helvetica"/>
            </a:endParaRPr>
          </a:p>
          <a:p>
            <a:r>
              <a:rPr lang="en-US" sz="1800" dirty="0">
                <a:solidFill>
                  <a:schemeClr val="tx2"/>
                </a:solidFill>
                <a:latin typeface="Helvetica"/>
                <a:cs typeface="Helvetica"/>
              </a:rPr>
              <a:t>﻿Value for many.</a:t>
            </a:r>
            <a:endParaRPr lang="en-US" sz="1800" dirty="0">
              <a:solidFill>
                <a:schemeClr val="tx2"/>
              </a:solidFill>
              <a:cs typeface="Calibri" panose="020F0502020204030204"/>
            </a:endParaRPr>
          </a:p>
          <a:p>
            <a:r>
              <a:rPr lang="en-US" sz="1800" dirty="0">
                <a:solidFill>
                  <a:schemeClr val="tx2"/>
                </a:solidFill>
                <a:latin typeface="Helvetica"/>
                <a:cs typeface="Helvetica"/>
              </a:rPr>
              <a:t>Value for money.</a:t>
            </a:r>
          </a:p>
          <a:p>
            <a:r>
              <a:rPr lang="en-US" sz="1800" dirty="0">
                <a:solidFill>
                  <a:schemeClr val="tx2"/>
                </a:solidFill>
                <a:latin typeface="Helvetica"/>
                <a:cs typeface="Helvetica"/>
              </a:rPr>
              <a:t>﻿﻿Give customers a good, fair deal. Great customer relationships take time. Do not try to maximize short term profits at the expense of the building those enduring relationships.</a:t>
            </a:r>
            <a:endParaRPr lang="en-US" sz="1800" dirty="0">
              <a:solidFill>
                <a:schemeClr val="tx2"/>
              </a:solidFill>
              <a:cs typeface="Calibri" panose="020F0502020204030204"/>
            </a:endParaRPr>
          </a:p>
        </p:txBody>
      </p:sp>
    </p:spTree>
    <p:extLst>
      <p:ext uri="{BB962C8B-B14F-4D97-AF65-F5344CB8AC3E}">
        <p14:creationId xmlns:p14="http://schemas.microsoft.com/office/powerpoint/2010/main" val="3828691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ere’s how Amul Dairy Became the No.1 Dairy in India | The Enterprise World">
            <a:extLst>
              <a:ext uri="{FF2B5EF4-FFF2-40B4-BE49-F238E27FC236}">
                <a16:creationId xmlns:a16="http://schemas.microsoft.com/office/drawing/2014/main" id="{C0E86BED-20E5-BE0B-5814-EDAAFA13D5C3}"/>
              </a:ext>
            </a:extLst>
          </p:cNvPr>
          <p:cNvPicPr>
            <a:picLocks noChangeAspect="1"/>
          </p:cNvPicPr>
          <p:nvPr/>
        </p:nvPicPr>
        <p:blipFill rotWithShape="1">
          <a:blip r:embed="rId2"/>
          <a:srcRect l="5884" r="-1" b="-1"/>
          <a:stretch/>
        </p:blipFill>
        <p:spPr>
          <a:xfrm>
            <a:off x="1" y="10"/>
            <a:ext cx="9669642" cy="6857990"/>
          </a:xfrm>
          <a:prstGeom prst="rect">
            <a:avLst/>
          </a:prstGeom>
        </p:spPr>
      </p:pic>
      <p:sp>
        <p:nvSpPr>
          <p:cNvPr id="27"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32BF949-1DE9-E4FB-B9BC-DE46964CB847}"/>
              </a:ext>
            </a:extLst>
          </p:cNvPr>
          <p:cNvSpPr>
            <a:spLocks noGrp="1"/>
          </p:cNvSpPr>
          <p:nvPr>
            <p:ph type="title"/>
          </p:nvPr>
        </p:nvSpPr>
        <p:spPr>
          <a:xfrm>
            <a:off x="7531610" y="365125"/>
            <a:ext cx="3822189" cy="1899912"/>
          </a:xfrm>
        </p:spPr>
        <p:txBody>
          <a:bodyPr>
            <a:normAutofit/>
          </a:bodyPr>
          <a:lstStyle/>
          <a:p>
            <a:pPr algn="ctr"/>
            <a:r>
              <a:rPr lang="en-US" sz="5400" b="1" dirty="0">
                <a:latin typeface="Helvetica"/>
                <a:cs typeface="Calibri Light"/>
              </a:rPr>
              <a:t>Goals</a:t>
            </a:r>
            <a:endParaRPr lang="en-US" sz="5400" b="1">
              <a:latin typeface="Helvetica"/>
              <a:cs typeface="Helvetica"/>
            </a:endParaRPr>
          </a:p>
        </p:txBody>
      </p:sp>
      <p:sp>
        <p:nvSpPr>
          <p:cNvPr id="3" name="Content Placeholder 2">
            <a:extLst>
              <a:ext uri="{FF2B5EF4-FFF2-40B4-BE49-F238E27FC236}">
                <a16:creationId xmlns:a16="http://schemas.microsoft.com/office/drawing/2014/main" id="{DAEA1167-1ADE-AE88-B8C5-AAC8A496ADF7}"/>
              </a:ext>
            </a:extLst>
          </p:cNvPr>
          <p:cNvSpPr>
            <a:spLocks noGrp="1"/>
          </p:cNvSpPr>
          <p:nvPr>
            <p:ph idx="1"/>
          </p:nvPr>
        </p:nvSpPr>
        <p:spPr>
          <a:xfrm>
            <a:off x="7531610" y="2434201"/>
            <a:ext cx="3822189" cy="3742762"/>
          </a:xfrm>
        </p:spPr>
        <p:txBody>
          <a:bodyPr vert="horz" lIns="91440" tIns="45720" rIns="91440" bIns="45720" rtlCol="0" anchor="t">
            <a:normAutofit/>
          </a:bodyPr>
          <a:lstStyle/>
          <a:p>
            <a:pPr marL="0" indent="0" algn="ctr">
              <a:buNone/>
            </a:pPr>
            <a:endParaRPr lang="en-US" sz="2000" b="1" dirty="0">
              <a:latin typeface="Helvetica"/>
              <a:ea typeface="+mn-lt"/>
              <a:cs typeface="+mn-lt"/>
            </a:endParaRPr>
          </a:p>
          <a:p>
            <a:pPr marL="0" indent="0" algn="ctr">
              <a:buNone/>
            </a:pPr>
            <a:r>
              <a:rPr lang="en-US" sz="2000" b="1" dirty="0">
                <a:latin typeface="Helvetica"/>
                <a:cs typeface="Arial"/>
              </a:rPr>
              <a:t>Amul aims to provide remunerative returns to the farmers and also serve the interest of consumers by providing quality products which are good value for money.</a:t>
            </a:r>
          </a:p>
          <a:p>
            <a:pPr marL="0" indent="0" algn="ctr">
              <a:buNone/>
            </a:pPr>
            <a:endParaRPr lang="en-US" sz="2000" b="1" dirty="0">
              <a:latin typeface="Helvetica"/>
              <a:ea typeface="Calibri" panose="020F0502020204030204"/>
              <a:cs typeface="Calibri" panose="020F0502020204030204"/>
            </a:endParaRPr>
          </a:p>
        </p:txBody>
      </p:sp>
    </p:spTree>
    <p:extLst>
      <p:ext uri="{BB962C8B-B14F-4D97-AF65-F5344CB8AC3E}">
        <p14:creationId xmlns:p14="http://schemas.microsoft.com/office/powerpoint/2010/main" val="600409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F12F21-A3CE-6DB2-FD20-0609D0616A78}"/>
              </a:ext>
            </a:extLst>
          </p:cNvPr>
          <p:cNvSpPr>
            <a:spLocks noGrp="1"/>
          </p:cNvSpPr>
          <p:nvPr>
            <p:ph type="title"/>
          </p:nvPr>
        </p:nvSpPr>
        <p:spPr>
          <a:xfrm>
            <a:off x="640080" y="4777739"/>
            <a:ext cx="3418990" cy="1412119"/>
          </a:xfrm>
        </p:spPr>
        <p:txBody>
          <a:bodyPr>
            <a:noAutofit/>
          </a:bodyPr>
          <a:lstStyle/>
          <a:p>
            <a:r>
              <a:rPr lang="en-US" sz="5400" b="1" dirty="0">
                <a:latin typeface="Helvetica"/>
                <a:cs typeface="Calibri Light"/>
              </a:rPr>
              <a:t>Objective</a:t>
            </a:r>
          </a:p>
        </p:txBody>
      </p:sp>
      <p:pic>
        <p:nvPicPr>
          <p:cNvPr id="5" name="Picture 4" descr="A cartoon of a child and child">
            <a:extLst>
              <a:ext uri="{FF2B5EF4-FFF2-40B4-BE49-F238E27FC236}">
                <a16:creationId xmlns:a16="http://schemas.microsoft.com/office/drawing/2014/main" id="{85AFA7C4-111A-7ACD-7EC9-3AF0F228CB53}"/>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32" t="3244" r="-290" b="21784"/>
          <a:stretch/>
        </p:blipFill>
        <p:spPr>
          <a:xfrm>
            <a:off x="20" y="10"/>
            <a:ext cx="12199065" cy="4570277"/>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20"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A2FE838-6D30-8BAF-3397-ED538A78D347}"/>
              </a:ext>
            </a:extLst>
          </p:cNvPr>
          <p:cNvSpPr>
            <a:spLocks noGrp="1"/>
          </p:cNvSpPr>
          <p:nvPr>
            <p:ph idx="1"/>
          </p:nvPr>
        </p:nvSpPr>
        <p:spPr>
          <a:xfrm>
            <a:off x="4654294" y="4777739"/>
            <a:ext cx="6897626" cy="1399223"/>
          </a:xfrm>
        </p:spPr>
        <p:txBody>
          <a:bodyPr vert="horz" lIns="91440" tIns="45720" rIns="91440" bIns="45720" rtlCol="0" anchor="ctr">
            <a:normAutofit lnSpcReduction="10000"/>
          </a:bodyPr>
          <a:lstStyle/>
          <a:p>
            <a:r>
              <a:rPr lang="en-US" sz="1700" b="1" dirty="0">
                <a:latin typeface="Helvetica"/>
                <a:ea typeface="+mn-lt"/>
                <a:cs typeface="+mn-lt"/>
              </a:rPr>
              <a:t>The objective of Amul, the dairy cooperative in India, is to spur the White Revolution in the country and make India the largest producer of milk and milk products in the world. The cooperative is shared between over 2.8 million dairy producers and the three-tier Amul Model has increased India's milk production on an incredible scale.</a:t>
            </a:r>
            <a:endParaRPr lang="en-US" sz="1700" b="1">
              <a:latin typeface="Helvetica"/>
              <a:ea typeface="Calibri"/>
              <a:cs typeface="Calibri"/>
            </a:endParaRPr>
          </a:p>
        </p:txBody>
      </p:sp>
    </p:spTree>
    <p:extLst>
      <p:ext uri="{BB962C8B-B14F-4D97-AF65-F5344CB8AC3E}">
        <p14:creationId xmlns:p14="http://schemas.microsoft.com/office/powerpoint/2010/main" val="3612160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A collage of different types of food&#10;&#10;Description automatically generated">
            <a:extLst>
              <a:ext uri="{FF2B5EF4-FFF2-40B4-BE49-F238E27FC236}">
                <a16:creationId xmlns:a16="http://schemas.microsoft.com/office/drawing/2014/main" id="{97F4A238-283F-1D95-F223-E40A830922EF}"/>
              </a:ext>
            </a:extLst>
          </p:cNvPr>
          <p:cNvPicPr>
            <a:picLocks noChangeAspect="1"/>
          </p:cNvPicPr>
          <p:nvPr/>
        </p:nvPicPr>
        <p:blipFill rotWithShape="1">
          <a:blip r:embed="rId2">
            <a:alphaModFix amt="60000"/>
          </a:blip>
          <a:srcRect t="23561" b="1440"/>
          <a:stretch/>
        </p:blipFill>
        <p:spPr>
          <a:xfrm>
            <a:off x="-1" y="10"/>
            <a:ext cx="12192001" cy="6857990"/>
          </a:xfrm>
          <a:prstGeom prst="rect">
            <a:avLst/>
          </a:prstGeom>
        </p:spPr>
      </p:pic>
      <p:sp>
        <p:nvSpPr>
          <p:cNvPr id="2" name="Title 1">
            <a:extLst>
              <a:ext uri="{FF2B5EF4-FFF2-40B4-BE49-F238E27FC236}">
                <a16:creationId xmlns:a16="http://schemas.microsoft.com/office/drawing/2014/main" id="{240F9ABB-72C1-DB08-944E-28DB82A53400}"/>
              </a:ext>
            </a:extLst>
          </p:cNvPr>
          <p:cNvSpPr>
            <a:spLocks noGrp="1"/>
          </p:cNvSpPr>
          <p:nvPr>
            <p:ph type="title"/>
          </p:nvPr>
        </p:nvSpPr>
        <p:spPr>
          <a:xfrm>
            <a:off x="838199" y="1671570"/>
            <a:ext cx="5155261" cy="4072044"/>
          </a:xfrm>
        </p:spPr>
        <p:txBody>
          <a:bodyPr vert="horz" lIns="91440" tIns="45720" rIns="91440" bIns="45720" rtlCol="0" anchor="t">
            <a:normAutofit/>
          </a:bodyPr>
          <a:lstStyle/>
          <a:p>
            <a:r>
              <a:rPr lang="en-US" sz="6000" b="1" dirty="0">
                <a:solidFill>
                  <a:srgbClr val="FFFFFF"/>
                </a:solidFill>
                <a:latin typeface="Helvetica"/>
                <a:cs typeface="Helvetica"/>
              </a:rPr>
              <a:t>SBU's </a:t>
            </a:r>
            <a:endParaRPr lang="en-US" sz="6000" b="1">
              <a:solidFill>
                <a:srgbClr val="FFFFFF"/>
              </a:solidFill>
              <a:latin typeface="Helvetica"/>
              <a:ea typeface="Calibri Light"/>
              <a:cs typeface="Calibri Light"/>
            </a:endParaRPr>
          </a:p>
          <a:p>
            <a:endParaRPr lang="en-US" sz="6000" b="1" dirty="0">
              <a:solidFill>
                <a:srgbClr val="FFFFFF"/>
              </a:solidFill>
              <a:latin typeface="Helvetica"/>
              <a:ea typeface="Calibri Light"/>
              <a:cs typeface="Calibri Light"/>
            </a:endParaRPr>
          </a:p>
        </p:txBody>
      </p:sp>
    </p:spTree>
    <p:extLst>
      <p:ext uri="{BB962C8B-B14F-4D97-AF65-F5344CB8AC3E}">
        <p14:creationId xmlns:p14="http://schemas.microsoft.com/office/powerpoint/2010/main" val="3677747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een building in a cornfield">
            <a:extLst>
              <a:ext uri="{FF2B5EF4-FFF2-40B4-BE49-F238E27FC236}">
                <a16:creationId xmlns:a16="http://schemas.microsoft.com/office/drawing/2014/main" id="{3E65A99B-E59D-664A-1C60-7A574FDCC1BA}"/>
              </a:ext>
            </a:extLst>
          </p:cNvPr>
          <p:cNvPicPr>
            <a:picLocks noChangeAspect="1"/>
          </p:cNvPicPr>
          <p:nvPr/>
        </p:nvPicPr>
        <p:blipFill rotWithShape="1">
          <a:blip r:embed="rId2">
            <a:alphaModFix amt="40000"/>
          </a:blip>
          <a:srcRect t="15730"/>
          <a:stretch/>
        </p:blipFill>
        <p:spPr>
          <a:xfrm>
            <a:off x="20" y="10"/>
            <a:ext cx="12191981" cy="6857989"/>
          </a:xfrm>
          <a:prstGeom prst="rect">
            <a:avLst/>
          </a:prstGeom>
        </p:spPr>
      </p:pic>
      <p:sp>
        <p:nvSpPr>
          <p:cNvPr id="2" name="Title 1">
            <a:extLst>
              <a:ext uri="{FF2B5EF4-FFF2-40B4-BE49-F238E27FC236}">
                <a16:creationId xmlns:a16="http://schemas.microsoft.com/office/drawing/2014/main" id="{16AC865F-F6AC-682B-9762-03ED00033668}"/>
              </a:ext>
            </a:extLst>
          </p:cNvPr>
          <p:cNvSpPr>
            <a:spLocks noGrp="1"/>
          </p:cNvSpPr>
          <p:nvPr>
            <p:ph type="title"/>
          </p:nvPr>
        </p:nvSpPr>
        <p:spPr>
          <a:xfrm>
            <a:off x="640080" y="853673"/>
            <a:ext cx="4023360" cy="5004794"/>
          </a:xfrm>
        </p:spPr>
        <p:txBody>
          <a:bodyPr>
            <a:normAutofit/>
          </a:bodyPr>
          <a:lstStyle/>
          <a:p>
            <a:r>
              <a:rPr lang="en-US" sz="5400" b="1" dirty="0">
                <a:solidFill>
                  <a:schemeClr val="bg1"/>
                </a:solidFill>
                <a:latin typeface="Helvetica"/>
                <a:cs typeface="Calibri Light"/>
              </a:rPr>
              <a:t>Business Model </a:t>
            </a:r>
            <a:endParaRPr lang="en-US" sz="5400" b="1">
              <a:solidFill>
                <a:schemeClr val="bg1"/>
              </a:solidFill>
              <a:latin typeface="Helvetica"/>
              <a:cs typeface="Helvetica"/>
            </a:endParaRPr>
          </a:p>
        </p:txBody>
      </p:sp>
      <p:sp>
        <p:nvSpPr>
          <p:cNvPr id="3" name="Content Placeholder 2">
            <a:extLst>
              <a:ext uri="{FF2B5EF4-FFF2-40B4-BE49-F238E27FC236}">
                <a16:creationId xmlns:a16="http://schemas.microsoft.com/office/drawing/2014/main" id="{C3A18E34-1D8C-02D9-0E49-54623C6ABBA2}"/>
              </a:ext>
            </a:extLst>
          </p:cNvPr>
          <p:cNvSpPr>
            <a:spLocks noGrp="1"/>
          </p:cNvSpPr>
          <p:nvPr>
            <p:ph idx="1"/>
          </p:nvPr>
        </p:nvSpPr>
        <p:spPr>
          <a:xfrm>
            <a:off x="5599083" y="853673"/>
            <a:ext cx="5715000" cy="5004794"/>
          </a:xfrm>
        </p:spPr>
        <p:txBody>
          <a:bodyPr vert="horz" lIns="91440" tIns="45720" rIns="91440" bIns="45720" rtlCol="0" anchor="ctr">
            <a:normAutofit/>
          </a:bodyPr>
          <a:lstStyle/>
          <a:p>
            <a:r>
              <a:rPr lang="en-US" sz="2000">
                <a:solidFill>
                  <a:schemeClr val="bg1"/>
                </a:solidFill>
                <a:ea typeface="+mn-lt"/>
                <a:cs typeface="+mn-lt"/>
              </a:rPr>
              <a:t>Amul works in a three-tiered structure. In every village, the Village Dairy Cooperative Society is formed, where the Milk producers are a member of the Village Dairy Cooperative Society, which elect their representatives. </a:t>
            </a:r>
            <a:br>
              <a:rPr lang="en-US" sz="2000">
                <a:solidFill>
                  <a:schemeClr val="bg1"/>
                </a:solidFill>
                <a:ea typeface="+mn-lt"/>
                <a:cs typeface="+mn-lt"/>
              </a:rPr>
            </a:br>
            <a:br>
              <a:rPr lang="en-US" sz="2000">
                <a:solidFill>
                  <a:schemeClr val="bg1"/>
                </a:solidFill>
                <a:ea typeface="+mn-lt"/>
                <a:cs typeface="+mn-lt"/>
              </a:rPr>
            </a:br>
            <a:r>
              <a:rPr lang="en-US" sz="2000">
                <a:solidFill>
                  <a:schemeClr val="bg1"/>
                </a:solidFill>
                <a:ea typeface="+mn-lt"/>
                <a:cs typeface="+mn-lt"/>
              </a:rPr>
              <a:t>These representatives manage District Milk Unions, which takes care of the Milk and its products and manages its packaging and processing. These products are sold to the State Milk Federation, which acts as the distributed and sells the products in the market. </a:t>
            </a:r>
            <a:br>
              <a:rPr lang="en-US" sz="2000">
                <a:solidFill>
                  <a:schemeClr val="bg1"/>
                </a:solidFill>
                <a:ea typeface="+mn-lt"/>
                <a:cs typeface="+mn-lt"/>
              </a:rPr>
            </a:br>
            <a:br>
              <a:rPr lang="en-US" sz="2000">
                <a:solidFill>
                  <a:schemeClr val="bg1"/>
                </a:solidFill>
                <a:ea typeface="+mn-lt"/>
                <a:cs typeface="+mn-lt"/>
              </a:rPr>
            </a:br>
            <a:r>
              <a:rPr lang="en-US" sz="2000">
                <a:solidFill>
                  <a:schemeClr val="bg1"/>
                </a:solidFill>
                <a:ea typeface="+mn-lt"/>
                <a:cs typeface="+mn-lt"/>
              </a:rPr>
              <a:t>Farmer organizations directly sell products to consumers through the state milk federation. The intermediaries are eliminated which provides good income to the farmers.</a:t>
            </a:r>
            <a:endParaRPr lang="en-US" sz="2000">
              <a:solidFill>
                <a:schemeClr val="bg1"/>
              </a:solidFill>
            </a:endParaRPr>
          </a:p>
        </p:txBody>
      </p:sp>
      <p:sp>
        <p:nvSpPr>
          <p:cNvPr id="26"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9242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BBA 3rd SEM 2023-24 Strategic Management </vt:lpstr>
      <vt:lpstr>PowerPoint Presentation</vt:lpstr>
      <vt:lpstr>Vision </vt:lpstr>
      <vt:lpstr>Mission </vt:lpstr>
      <vt:lpstr>Values</vt:lpstr>
      <vt:lpstr>Goals</vt:lpstr>
      <vt:lpstr>Objective</vt:lpstr>
      <vt:lpstr>SBU's  </vt:lpstr>
      <vt:lpstr>Business Model </vt:lpstr>
      <vt:lpstr>Competitors </vt:lpstr>
      <vt:lpstr>Customer based market segmentation </vt:lpstr>
      <vt:lpstr> Industry-based market segmentation </vt:lpstr>
      <vt:lpstr>Reason for success</vt:lpstr>
      <vt:lpstr>The competitive advantage of Amul </vt:lpstr>
      <vt:lpstr>PowerPoint Presentation</vt:lpstr>
      <vt:lpstr>TOWS</vt:lpstr>
      <vt:lpstr>Amul distribution</vt:lpstr>
      <vt:lpstr>PowerPoint Presentation</vt:lpstr>
      <vt:lpstr>PowerPoint Presentation</vt:lpstr>
      <vt:lpstr>PowerPoint Presentation</vt:lpstr>
      <vt:lpstr>PowerPoint Presentation</vt:lpstr>
      <vt:lpstr>BCG Matrix</vt:lpstr>
      <vt:lpstr>PRODUCT DESIGN STRATEGY</vt:lpstr>
      <vt:lpstr>Business Strategies </vt:lpstr>
      <vt:lpstr>The distribution network</vt:lpstr>
      <vt:lpstr>Umbrella brand</vt:lpstr>
      <vt:lpstr>Third-party service provider</vt:lpstr>
      <vt:lpstr>STRATEGIES OF AMUL</vt:lpstr>
      <vt:lpstr>Turnover </vt:lpstr>
      <vt:lpstr>Further improvement in AMUL</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996</cp:revision>
  <dcterms:created xsi:type="dcterms:W3CDTF">2013-07-15T20:26:40Z</dcterms:created>
  <dcterms:modified xsi:type="dcterms:W3CDTF">2023-08-23T07:24:43Z</dcterms:modified>
</cp:coreProperties>
</file>